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19"/>
  </p:notesMasterIdLst>
  <p:handoutMasterIdLst>
    <p:handoutMasterId r:id="rId20"/>
  </p:handoutMasterIdLst>
  <p:sldIdLst>
    <p:sldId id="542" r:id="rId2"/>
    <p:sldId id="469" r:id="rId3"/>
    <p:sldId id="547" r:id="rId4"/>
    <p:sldId id="562" r:id="rId5"/>
    <p:sldId id="548" r:id="rId6"/>
    <p:sldId id="550" r:id="rId7"/>
    <p:sldId id="563" r:id="rId8"/>
    <p:sldId id="565" r:id="rId9"/>
    <p:sldId id="566" r:id="rId10"/>
    <p:sldId id="554" r:id="rId11"/>
    <p:sldId id="558" r:id="rId12"/>
    <p:sldId id="559" r:id="rId13"/>
    <p:sldId id="569" r:id="rId14"/>
    <p:sldId id="545" r:id="rId15"/>
    <p:sldId id="556" r:id="rId16"/>
    <p:sldId id="571" r:id="rId17"/>
    <p:sldId id="570" r:id="rId1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vi" initial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66CCFF"/>
    <a:srgbClr val="990000"/>
    <a:srgbClr val="FF9966"/>
    <a:srgbClr val="99FF66"/>
    <a:srgbClr val="FF9933"/>
    <a:srgbClr val="00CC99"/>
    <a:srgbClr val="FF0000"/>
    <a:srgbClr val="FF6699"/>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78" autoAdjust="0"/>
    <p:restoredTop sz="94840" autoAdjust="0"/>
  </p:normalViewPr>
  <p:slideViewPr>
    <p:cSldViewPr>
      <p:cViewPr>
        <p:scale>
          <a:sx n="73" d="100"/>
          <a:sy n="73" d="100"/>
        </p:scale>
        <p:origin x="-117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IN" dirty="0"/>
              <a:t>Victimization/</a:t>
            </a:r>
            <a:r>
              <a:rPr lang="en-IN" baseline="0" dirty="0"/>
              <a:t> perpetration of </a:t>
            </a:r>
            <a:r>
              <a:rPr lang="en-IN" dirty="0"/>
              <a:t>violence reported</a:t>
            </a:r>
            <a:r>
              <a:rPr lang="en-IN" baseline="0" dirty="0"/>
              <a:t> by FSW and IP</a:t>
            </a:r>
            <a:endParaRPr lang="en-IN" dirty="0"/>
          </a:p>
        </c:rich>
      </c:tx>
      <c:layout>
        <c:manualLayout>
          <c:xMode val="edge"/>
          <c:yMode val="edge"/>
          <c:x val="0.134498114206312"/>
          <c:y val="2.27272727272727E-2"/>
        </c:manualLayout>
      </c:layout>
      <c:overlay val="0"/>
    </c:title>
    <c:autoTitleDeleted val="0"/>
    <c:plotArea>
      <c:layout>
        <c:manualLayout>
          <c:layoutTarget val="inner"/>
          <c:xMode val="edge"/>
          <c:yMode val="edge"/>
          <c:x val="0.11517905600783"/>
          <c:y val="0.18915166854143201"/>
          <c:w val="0.85374749766448699"/>
          <c:h val="0.60786394124976795"/>
        </c:manualLayout>
      </c:layout>
      <c:barChart>
        <c:barDir val="col"/>
        <c:grouping val="clustered"/>
        <c:varyColors val="0"/>
        <c:ser>
          <c:idx val="0"/>
          <c:order val="0"/>
          <c:tx>
            <c:strRef>
              <c:f>Sheet1!$B$1</c:f>
              <c:strCache>
                <c:ptCount val="1"/>
                <c:pt idx="0">
                  <c:v>FSW</c:v>
                </c:pt>
              </c:strCache>
            </c:strRef>
          </c:tx>
          <c:spPr>
            <a:ln>
              <a:solidFill>
                <a:schemeClr val="tx1"/>
              </a:solidFill>
            </a:ln>
          </c:spPr>
          <c:invertIfNegative val="0"/>
          <c:dLbls>
            <c:numFmt formatCode="#,##0" sourceLinked="0"/>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Any violence</c:v>
                </c:pt>
                <c:pt idx="1">
                  <c:v>Emotional violence</c:v>
                </c:pt>
                <c:pt idx="2">
                  <c:v>Physical violence</c:v>
                </c:pt>
                <c:pt idx="3">
                  <c:v>Sexual violence</c:v>
                </c:pt>
              </c:strCache>
            </c:strRef>
          </c:cat>
          <c:val>
            <c:numRef>
              <c:f>Sheet1!$B$2:$B$5</c:f>
              <c:numCache>
                <c:formatCode>0</c:formatCode>
                <c:ptCount val="4"/>
                <c:pt idx="0">
                  <c:v>50.967741935483872</c:v>
                </c:pt>
                <c:pt idx="1">
                  <c:v>49.193548387096783</c:v>
                </c:pt>
                <c:pt idx="2">
                  <c:v>33.225806451612897</c:v>
                </c:pt>
                <c:pt idx="3">
                  <c:v>6.6129032258064502</c:v>
                </c:pt>
              </c:numCache>
            </c:numRef>
          </c:val>
          <c:extLst xmlns:c16r2="http://schemas.microsoft.com/office/drawing/2015/06/chart">
            <c:ext xmlns:c16="http://schemas.microsoft.com/office/drawing/2014/chart" uri="{C3380CC4-5D6E-409C-BE32-E72D297353CC}">
              <c16:uniqueId val="{00000000-A8E3-4A75-A58F-DC30414A89DB}"/>
            </c:ext>
          </c:extLst>
        </c:ser>
        <c:ser>
          <c:idx val="1"/>
          <c:order val="1"/>
          <c:tx>
            <c:strRef>
              <c:f>Sheet1!$C$1</c:f>
              <c:strCache>
                <c:ptCount val="1"/>
                <c:pt idx="0">
                  <c:v>IP</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Any violence</c:v>
                </c:pt>
                <c:pt idx="1">
                  <c:v>Emotional violence</c:v>
                </c:pt>
                <c:pt idx="2">
                  <c:v>Physical violence</c:v>
                </c:pt>
                <c:pt idx="3">
                  <c:v>Sexual violence</c:v>
                </c:pt>
              </c:strCache>
            </c:strRef>
          </c:cat>
          <c:val>
            <c:numRef>
              <c:f>Sheet1!$C$2:$C$5</c:f>
              <c:numCache>
                <c:formatCode>General</c:formatCode>
                <c:ptCount val="4"/>
                <c:pt idx="0">
                  <c:v>100</c:v>
                </c:pt>
                <c:pt idx="1">
                  <c:v>99</c:v>
                </c:pt>
                <c:pt idx="2">
                  <c:v>100</c:v>
                </c:pt>
                <c:pt idx="3">
                  <c:v>31</c:v>
                </c:pt>
              </c:numCache>
            </c:numRef>
          </c:val>
          <c:extLst xmlns:c16r2="http://schemas.microsoft.com/office/drawing/2015/06/chart">
            <c:ext xmlns:c16="http://schemas.microsoft.com/office/drawing/2014/chart" uri="{C3380CC4-5D6E-409C-BE32-E72D297353CC}">
              <c16:uniqueId val="{00000000-BFFE-4678-A477-3B6883CB62D4}"/>
            </c:ext>
          </c:extLst>
        </c:ser>
        <c:dLbls>
          <c:showLegendKey val="0"/>
          <c:showVal val="0"/>
          <c:showCatName val="0"/>
          <c:showSerName val="0"/>
          <c:showPercent val="0"/>
          <c:showBubbleSize val="0"/>
        </c:dLbls>
        <c:gapWidth val="150"/>
        <c:axId val="18294272"/>
        <c:axId val="18295808"/>
      </c:barChart>
      <c:catAx>
        <c:axId val="18294272"/>
        <c:scaling>
          <c:orientation val="minMax"/>
        </c:scaling>
        <c:delete val="0"/>
        <c:axPos val="b"/>
        <c:numFmt formatCode="General" sourceLinked="0"/>
        <c:majorTickMark val="out"/>
        <c:minorTickMark val="none"/>
        <c:tickLblPos val="nextTo"/>
        <c:txPr>
          <a:bodyPr/>
          <a:lstStyle/>
          <a:p>
            <a:pPr>
              <a:defRPr sz="1200" b="0"/>
            </a:pPr>
            <a:endParaRPr lang="en-US"/>
          </a:p>
        </c:txPr>
        <c:crossAx val="18295808"/>
        <c:crosses val="autoZero"/>
        <c:auto val="1"/>
        <c:lblAlgn val="ctr"/>
        <c:lblOffset val="100"/>
        <c:noMultiLvlLbl val="0"/>
      </c:catAx>
      <c:valAx>
        <c:axId val="18295808"/>
        <c:scaling>
          <c:orientation val="minMax"/>
        </c:scaling>
        <c:delete val="0"/>
        <c:axPos val="l"/>
        <c:numFmt formatCode="#,##0" sourceLinked="0"/>
        <c:majorTickMark val="out"/>
        <c:minorTickMark val="none"/>
        <c:tickLblPos val="nextTo"/>
        <c:txPr>
          <a:bodyPr/>
          <a:lstStyle/>
          <a:p>
            <a:pPr>
              <a:defRPr b="1"/>
            </a:pPr>
            <a:endParaRPr lang="en-US"/>
          </a:p>
        </c:txPr>
        <c:crossAx val="18294272"/>
        <c:crosses val="autoZero"/>
        <c:crossBetween val="between"/>
      </c:valAx>
    </c:plotArea>
    <c:legend>
      <c:legendPos val="b"/>
      <c:layout>
        <c:manualLayout>
          <c:xMode val="edge"/>
          <c:yMode val="edge"/>
          <c:x val="0.82033008585791178"/>
          <c:y val="0.21067896815928311"/>
          <c:w val="0.12770141020508"/>
          <c:h val="0.124758858267717"/>
        </c:manualLayout>
      </c:layout>
      <c:overlay val="0"/>
      <c:txPr>
        <a:bodyPr/>
        <a:lstStyle/>
        <a:p>
          <a:pPr>
            <a:defRPr b="1"/>
          </a:pPr>
          <a:endParaRPr lang="en-US"/>
        </a:p>
      </c:txPr>
    </c:legend>
    <c:plotVisOnly val="1"/>
    <c:dispBlanksAs val="gap"/>
    <c:showDLblsOverMax val="0"/>
  </c:chart>
  <c:txPr>
    <a:bodyPr/>
    <a:lstStyle/>
    <a:p>
      <a:pPr>
        <a:defRPr sz="1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IN" dirty="0"/>
              <a:t>Severity</a:t>
            </a:r>
            <a:r>
              <a:rPr lang="en-IN" baseline="0" dirty="0"/>
              <a:t> of violence</a:t>
            </a:r>
            <a:endParaRPr lang="en-IN" dirty="0"/>
          </a:p>
        </c:rich>
      </c:tx>
      <c:layout>
        <c:manualLayout>
          <c:xMode val="edge"/>
          <c:yMode val="edge"/>
          <c:x val="0.32122870234441037"/>
          <c:y val="2.8082643682386405E-2"/>
        </c:manualLayout>
      </c:layout>
      <c:overlay val="0"/>
    </c:title>
    <c:autoTitleDeleted val="0"/>
    <c:plotArea>
      <c:layout/>
      <c:barChart>
        <c:barDir val="col"/>
        <c:grouping val="clustered"/>
        <c:varyColors val="0"/>
        <c:ser>
          <c:idx val="0"/>
          <c:order val="0"/>
          <c:tx>
            <c:strRef>
              <c:f>Sheet1!$B$1</c:f>
              <c:strCache>
                <c:ptCount val="1"/>
                <c:pt idx="0">
                  <c:v>FSW</c:v>
                </c:pt>
              </c:strCache>
            </c:strRef>
          </c:tx>
          <c:spPr>
            <a:ln>
              <a:solidFill>
                <a:schemeClr val="tx1"/>
              </a:solidFill>
            </a:ln>
          </c:spPr>
          <c:invertIfNegative val="0"/>
          <c:dLbls>
            <c:numFmt formatCode="#,##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Severe- physical and/or sexual violence only</c:v>
                </c:pt>
                <c:pt idx="1">
                  <c:v>Moderate-physical violence only</c:v>
                </c:pt>
                <c:pt idx="2">
                  <c:v>Mild-emotional violence only</c:v>
                </c:pt>
                <c:pt idx="3">
                  <c:v>No violence</c:v>
                </c:pt>
              </c:strCache>
            </c:strRef>
          </c:cat>
          <c:val>
            <c:numRef>
              <c:f>Sheet1!$B$2:$B$5</c:f>
              <c:numCache>
                <c:formatCode>0</c:formatCode>
                <c:ptCount val="4"/>
                <c:pt idx="0">
                  <c:v>24</c:v>
                </c:pt>
                <c:pt idx="1">
                  <c:v>9</c:v>
                </c:pt>
                <c:pt idx="2">
                  <c:v>17.600000000000001</c:v>
                </c:pt>
                <c:pt idx="3">
                  <c:v>49</c:v>
                </c:pt>
              </c:numCache>
            </c:numRef>
          </c:val>
          <c:extLst xmlns:c16r2="http://schemas.microsoft.com/office/drawing/2015/06/chart">
            <c:ext xmlns:c16="http://schemas.microsoft.com/office/drawing/2014/chart" uri="{C3380CC4-5D6E-409C-BE32-E72D297353CC}">
              <c16:uniqueId val="{00000000-A8E3-4A75-A58F-DC30414A89DB}"/>
            </c:ext>
          </c:extLst>
        </c:ser>
        <c:ser>
          <c:idx val="1"/>
          <c:order val="1"/>
          <c:tx>
            <c:strRef>
              <c:f>Sheet1!$C$1</c:f>
              <c:strCache>
                <c:ptCount val="1"/>
                <c:pt idx="0">
                  <c:v>IP</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Severe- physical and/or sexual violence only</c:v>
                </c:pt>
                <c:pt idx="1">
                  <c:v>Moderate-physical violence only</c:v>
                </c:pt>
                <c:pt idx="2">
                  <c:v>Mild-emotional violence only</c:v>
                </c:pt>
                <c:pt idx="3">
                  <c:v>No violence</c:v>
                </c:pt>
              </c:strCache>
            </c:strRef>
          </c:cat>
          <c:val>
            <c:numRef>
              <c:f>Sheet1!$C$2:$C$5</c:f>
              <c:numCache>
                <c:formatCode>General</c:formatCode>
                <c:ptCount val="4"/>
                <c:pt idx="0">
                  <c:v>95</c:v>
                </c:pt>
                <c:pt idx="1">
                  <c:v>4</c:v>
                </c:pt>
                <c:pt idx="2">
                  <c:v>1</c:v>
                </c:pt>
                <c:pt idx="3">
                  <c:v>0</c:v>
                </c:pt>
              </c:numCache>
            </c:numRef>
          </c:val>
          <c:extLst xmlns:c16r2="http://schemas.microsoft.com/office/drawing/2015/06/chart">
            <c:ext xmlns:c16="http://schemas.microsoft.com/office/drawing/2014/chart" uri="{C3380CC4-5D6E-409C-BE32-E72D297353CC}">
              <c16:uniqueId val="{00000000-1598-4D07-B426-BC740A166A85}"/>
            </c:ext>
          </c:extLst>
        </c:ser>
        <c:dLbls>
          <c:showLegendKey val="0"/>
          <c:showVal val="1"/>
          <c:showCatName val="0"/>
          <c:showSerName val="0"/>
          <c:showPercent val="0"/>
          <c:showBubbleSize val="0"/>
        </c:dLbls>
        <c:gapWidth val="150"/>
        <c:overlap val="-25"/>
        <c:axId val="18347520"/>
        <c:axId val="18349056"/>
      </c:barChart>
      <c:catAx>
        <c:axId val="18347520"/>
        <c:scaling>
          <c:orientation val="minMax"/>
        </c:scaling>
        <c:delete val="0"/>
        <c:axPos val="b"/>
        <c:numFmt formatCode="General" sourceLinked="0"/>
        <c:majorTickMark val="none"/>
        <c:minorTickMark val="none"/>
        <c:tickLblPos val="nextTo"/>
        <c:txPr>
          <a:bodyPr/>
          <a:lstStyle/>
          <a:p>
            <a:pPr>
              <a:defRPr sz="1050" b="0"/>
            </a:pPr>
            <a:endParaRPr lang="en-US"/>
          </a:p>
        </c:txPr>
        <c:crossAx val="18349056"/>
        <c:crosses val="autoZero"/>
        <c:auto val="1"/>
        <c:lblAlgn val="ctr"/>
        <c:lblOffset val="100"/>
        <c:noMultiLvlLbl val="0"/>
      </c:catAx>
      <c:valAx>
        <c:axId val="18349056"/>
        <c:scaling>
          <c:orientation val="minMax"/>
        </c:scaling>
        <c:delete val="1"/>
        <c:axPos val="l"/>
        <c:numFmt formatCode="#,##0" sourceLinked="0"/>
        <c:majorTickMark val="out"/>
        <c:minorTickMark val="none"/>
        <c:tickLblPos val="nextTo"/>
        <c:crossAx val="18347520"/>
        <c:crosses val="autoZero"/>
        <c:crossBetween val="between"/>
      </c:valAx>
    </c:plotArea>
    <c:legend>
      <c:legendPos val="t"/>
      <c:layout>
        <c:manualLayout>
          <c:xMode val="edge"/>
          <c:yMode val="edge"/>
          <c:x val="0.75818319320254457"/>
          <c:y val="0.19835136086114211"/>
          <c:w val="0.17289915031807465"/>
          <c:h val="0.1366184682631576"/>
        </c:manualLayout>
      </c:layout>
      <c:overlay val="0"/>
      <c:txPr>
        <a:bodyPr/>
        <a:lstStyle/>
        <a:p>
          <a:pPr>
            <a:defRPr b="1"/>
          </a:pPr>
          <a:endParaRPr lang="en-US"/>
        </a:p>
      </c:txPr>
    </c:legend>
    <c:plotVisOnly val="1"/>
    <c:dispBlanksAs val="gap"/>
    <c:showDLblsOverMax val="0"/>
  </c:chart>
  <c:txPr>
    <a:bodyPr/>
    <a:lstStyle/>
    <a:p>
      <a:pPr>
        <a:defRPr sz="1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solidFill>
                  <a:schemeClr val="tx1"/>
                </a:solidFill>
              </a:defRPr>
            </a:pPr>
            <a:r>
              <a:rPr lang="en-IN" dirty="0">
                <a:solidFill>
                  <a:schemeClr val="tx1"/>
                </a:solidFill>
              </a:rPr>
              <a:t>Level of agreement between</a:t>
            </a:r>
            <a:r>
              <a:rPr lang="en-IN" baseline="0" dirty="0">
                <a:solidFill>
                  <a:schemeClr val="tx1"/>
                </a:solidFill>
              </a:rPr>
              <a:t> partners </a:t>
            </a:r>
            <a:r>
              <a:rPr lang="en-IN" dirty="0">
                <a:solidFill>
                  <a:schemeClr val="tx1"/>
                </a:solidFill>
              </a:rPr>
              <a:t>in</a:t>
            </a:r>
            <a:r>
              <a:rPr lang="en-IN" baseline="0" dirty="0">
                <a:solidFill>
                  <a:schemeClr val="tx1"/>
                </a:solidFill>
              </a:rPr>
              <a:t> reporting different types of violence</a:t>
            </a:r>
            <a:endParaRPr lang="en-IN" dirty="0">
              <a:solidFill>
                <a:schemeClr val="tx1"/>
              </a:solidFill>
            </a:endParaRPr>
          </a:p>
        </c:rich>
      </c:tx>
      <c:layout>
        <c:manualLayout>
          <c:xMode val="edge"/>
          <c:yMode val="edge"/>
          <c:x val="0.154272209617866"/>
          <c:y val="1.9023622047244101E-2"/>
        </c:manualLayout>
      </c:layout>
      <c:overlay val="0"/>
    </c:title>
    <c:autoTitleDeleted val="0"/>
    <c:plotArea>
      <c:layout>
        <c:manualLayout>
          <c:layoutTarget val="inner"/>
          <c:xMode val="edge"/>
          <c:yMode val="edge"/>
          <c:x val="0.11517905600783"/>
          <c:y val="0.18915166854143201"/>
          <c:w val="0.85374749766448699"/>
          <c:h val="0.56813327500729105"/>
        </c:manualLayout>
      </c:layout>
      <c:barChart>
        <c:barDir val="col"/>
        <c:grouping val="clustered"/>
        <c:varyColors val="0"/>
        <c:ser>
          <c:idx val="0"/>
          <c:order val="0"/>
          <c:tx>
            <c:strRef>
              <c:f>Sheet1!$B$1</c:f>
              <c:strCache>
                <c:ptCount val="1"/>
                <c:pt idx="0">
                  <c:v>None</c:v>
                </c:pt>
              </c:strCache>
            </c:strRef>
          </c:tx>
          <c:spPr>
            <a:ln>
              <a:solidFill>
                <a:schemeClr val="tx1"/>
              </a:solidFill>
            </a:ln>
          </c:spPr>
          <c:invertIfNegative val="0"/>
          <c:dLbls>
            <c:numFmt formatCode="#,##0" sourceLinked="0"/>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Emotional/moderate physical violence</c:v>
                </c:pt>
                <c:pt idx="1">
                  <c:v>Severe &amp; or ongoing physical or sexual violence</c:v>
                </c:pt>
              </c:strCache>
            </c:strRef>
          </c:cat>
          <c:val>
            <c:numRef>
              <c:f>Sheet1!$B$2:$B$3</c:f>
              <c:numCache>
                <c:formatCode>0</c:formatCode>
                <c:ptCount val="2"/>
                <c:pt idx="0">
                  <c:v>73.760330578512381</c:v>
                </c:pt>
                <c:pt idx="1">
                  <c:v>1.6528925619834709</c:v>
                </c:pt>
              </c:numCache>
            </c:numRef>
          </c:val>
          <c:extLst xmlns:c16r2="http://schemas.microsoft.com/office/drawing/2015/06/chart">
            <c:ext xmlns:c16="http://schemas.microsoft.com/office/drawing/2014/chart" uri="{C3380CC4-5D6E-409C-BE32-E72D297353CC}">
              <c16:uniqueId val="{00000000-A8E3-4A75-A58F-DC30414A89DB}"/>
            </c:ext>
          </c:extLst>
        </c:ser>
        <c:ser>
          <c:idx val="1"/>
          <c:order val="1"/>
          <c:tx>
            <c:strRef>
              <c:f>Sheet1!$C$1</c:f>
              <c:strCache>
                <c:ptCount val="1"/>
                <c:pt idx="0">
                  <c:v>FSW only</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Emotional/moderate physical violence</c:v>
                </c:pt>
                <c:pt idx="1">
                  <c:v>Severe &amp; or ongoing physical or sexual violence</c:v>
                </c:pt>
              </c:strCache>
            </c:strRef>
          </c:cat>
          <c:val>
            <c:numRef>
              <c:f>Sheet1!$C$2:$C$3</c:f>
              <c:numCache>
                <c:formatCode>0</c:formatCode>
                <c:ptCount val="2"/>
                <c:pt idx="0">
                  <c:v>23.966942148760321</c:v>
                </c:pt>
                <c:pt idx="1">
                  <c:v>0.61983471074380203</c:v>
                </c:pt>
              </c:numCache>
            </c:numRef>
          </c:val>
          <c:extLst xmlns:c16r2="http://schemas.microsoft.com/office/drawing/2015/06/chart">
            <c:ext xmlns:c16="http://schemas.microsoft.com/office/drawing/2014/chart" uri="{C3380CC4-5D6E-409C-BE32-E72D297353CC}">
              <c16:uniqueId val="{00000000-6B8E-4111-94F9-7A7F0BDA559D}"/>
            </c:ext>
          </c:extLst>
        </c:ser>
        <c:ser>
          <c:idx val="2"/>
          <c:order val="2"/>
          <c:tx>
            <c:strRef>
              <c:f>Sheet1!$D$1</c:f>
              <c:strCache>
                <c:ptCount val="1"/>
                <c:pt idx="0">
                  <c:v>IP only</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Emotional/moderate physical violence</c:v>
                </c:pt>
                <c:pt idx="1">
                  <c:v>Severe &amp; or ongoing physical or sexual violence</c:v>
                </c:pt>
              </c:strCache>
            </c:strRef>
          </c:cat>
          <c:val>
            <c:numRef>
              <c:f>Sheet1!$D$2:$D$3</c:f>
              <c:numCache>
                <c:formatCode>0</c:formatCode>
                <c:ptCount val="2"/>
                <c:pt idx="0">
                  <c:v>2.06611570247934</c:v>
                </c:pt>
                <c:pt idx="1">
                  <c:v>71.280991735537185</c:v>
                </c:pt>
              </c:numCache>
            </c:numRef>
          </c:val>
          <c:extLst xmlns:c16r2="http://schemas.microsoft.com/office/drawing/2015/06/chart">
            <c:ext xmlns:c16="http://schemas.microsoft.com/office/drawing/2014/chart" uri="{C3380CC4-5D6E-409C-BE32-E72D297353CC}">
              <c16:uniqueId val="{00000001-6B8E-4111-94F9-7A7F0BDA559D}"/>
            </c:ext>
          </c:extLst>
        </c:ser>
        <c:ser>
          <c:idx val="3"/>
          <c:order val="3"/>
          <c:tx>
            <c:strRef>
              <c:f>Sheet1!$E$1</c:f>
              <c:strCache>
                <c:ptCount val="1"/>
                <c:pt idx="0">
                  <c:v>Both</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Emotional/moderate physical violence</c:v>
                </c:pt>
                <c:pt idx="1">
                  <c:v>Severe &amp; or ongoing physical or sexual violence</c:v>
                </c:pt>
              </c:strCache>
            </c:strRef>
          </c:cat>
          <c:val>
            <c:numRef>
              <c:f>Sheet1!$E$2:$E$3</c:f>
              <c:numCache>
                <c:formatCode>0</c:formatCode>
                <c:ptCount val="2"/>
                <c:pt idx="0">
                  <c:v>0.206611570247934</c:v>
                </c:pt>
                <c:pt idx="1">
                  <c:v>26.446280991735531</c:v>
                </c:pt>
              </c:numCache>
            </c:numRef>
          </c:val>
          <c:extLst xmlns:c16r2="http://schemas.microsoft.com/office/drawing/2015/06/chart">
            <c:ext xmlns:c16="http://schemas.microsoft.com/office/drawing/2014/chart" uri="{C3380CC4-5D6E-409C-BE32-E72D297353CC}">
              <c16:uniqueId val="{00000002-6B8E-4111-94F9-7A7F0BDA559D}"/>
            </c:ext>
          </c:extLst>
        </c:ser>
        <c:dLbls>
          <c:showLegendKey val="0"/>
          <c:showVal val="0"/>
          <c:showCatName val="0"/>
          <c:showSerName val="0"/>
          <c:showPercent val="0"/>
          <c:showBubbleSize val="0"/>
        </c:dLbls>
        <c:gapWidth val="150"/>
        <c:axId val="18735104"/>
        <c:axId val="18736640"/>
      </c:barChart>
      <c:catAx>
        <c:axId val="18735104"/>
        <c:scaling>
          <c:orientation val="minMax"/>
        </c:scaling>
        <c:delete val="0"/>
        <c:axPos val="b"/>
        <c:numFmt formatCode="General" sourceLinked="0"/>
        <c:majorTickMark val="out"/>
        <c:minorTickMark val="none"/>
        <c:tickLblPos val="nextTo"/>
        <c:txPr>
          <a:bodyPr/>
          <a:lstStyle/>
          <a:p>
            <a:pPr>
              <a:defRPr sz="1150" b="0"/>
            </a:pPr>
            <a:endParaRPr lang="en-US"/>
          </a:p>
        </c:txPr>
        <c:crossAx val="18736640"/>
        <c:crosses val="autoZero"/>
        <c:auto val="1"/>
        <c:lblAlgn val="ctr"/>
        <c:lblOffset val="100"/>
        <c:noMultiLvlLbl val="0"/>
      </c:catAx>
      <c:valAx>
        <c:axId val="18736640"/>
        <c:scaling>
          <c:orientation val="minMax"/>
          <c:max val="100"/>
        </c:scaling>
        <c:delete val="0"/>
        <c:axPos val="l"/>
        <c:numFmt formatCode="#,##0" sourceLinked="0"/>
        <c:majorTickMark val="out"/>
        <c:minorTickMark val="none"/>
        <c:tickLblPos val="nextTo"/>
        <c:txPr>
          <a:bodyPr/>
          <a:lstStyle/>
          <a:p>
            <a:pPr>
              <a:defRPr b="1"/>
            </a:pPr>
            <a:endParaRPr lang="en-US"/>
          </a:p>
        </c:txPr>
        <c:crossAx val="18735104"/>
        <c:crosses val="autoZero"/>
        <c:crossBetween val="between"/>
      </c:valAx>
    </c:plotArea>
    <c:legend>
      <c:legendPos val="b"/>
      <c:layout>
        <c:manualLayout>
          <c:xMode val="edge"/>
          <c:yMode val="edge"/>
          <c:x val="0.16778771297655601"/>
          <c:y val="0.91697404491105305"/>
          <c:w val="0.72555674184794705"/>
          <c:h val="8.3025955088947195E-2"/>
        </c:manualLayout>
      </c:layout>
      <c:overlay val="0"/>
      <c:txPr>
        <a:bodyPr/>
        <a:lstStyle/>
        <a:p>
          <a:pPr>
            <a:defRPr b="1"/>
          </a:pPr>
          <a:endParaRPr lang="en-US"/>
        </a:p>
      </c:txPr>
    </c:legend>
    <c:plotVisOnly val="1"/>
    <c:dispBlanksAs val="gap"/>
    <c:showDLblsOverMax val="0"/>
  </c:chart>
  <c:txPr>
    <a:bodyPr/>
    <a:lstStyle/>
    <a:p>
      <a:pPr>
        <a:defRPr sz="14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IN" dirty="0"/>
              <a:t>IP's reporting perpetration of violence on FSWs and</a:t>
            </a:r>
            <a:r>
              <a:rPr lang="en-IN" baseline="0" dirty="0"/>
              <a:t> wife in last 6 months</a:t>
            </a:r>
            <a:endParaRPr lang="en-IN" dirty="0"/>
          </a:p>
        </c:rich>
      </c:tx>
      <c:layout>
        <c:manualLayout>
          <c:xMode val="edge"/>
          <c:yMode val="edge"/>
          <c:x val="0.145797633346679"/>
          <c:y val="0"/>
        </c:manualLayout>
      </c:layout>
      <c:overlay val="0"/>
    </c:title>
    <c:autoTitleDeleted val="0"/>
    <c:plotArea>
      <c:layout>
        <c:manualLayout>
          <c:layoutTarget val="inner"/>
          <c:xMode val="edge"/>
          <c:yMode val="edge"/>
          <c:x val="8.7401270428511105E-2"/>
          <c:y val="0.17307030770089901"/>
          <c:w val="0.879237628649432"/>
          <c:h val="0.63682861450829298"/>
        </c:manualLayout>
      </c:layout>
      <c:barChart>
        <c:barDir val="col"/>
        <c:grouping val="clustered"/>
        <c:varyColors val="0"/>
        <c:ser>
          <c:idx val="0"/>
          <c:order val="0"/>
          <c:tx>
            <c:strRef>
              <c:f>Sheet1!$B$1</c:f>
              <c:strCache>
                <c:ptCount val="1"/>
                <c:pt idx="0">
                  <c:v>FSW</c:v>
                </c:pt>
              </c:strCache>
            </c:strRef>
          </c:tx>
          <c:spPr>
            <a:ln>
              <a:solidFill>
                <a:schemeClr val="tx1"/>
              </a:solidFill>
            </a:ln>
          </c:spPr>
          <c:invertIfNegative val="0"/>
          <c:dLbls>
            <c:numFmt formatCode="#,##0" sourceLinked="0"/>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None</c:v>
                </c:pt>
                <c:pt idx="1">
                  <c:v>Emotional/moderate physical violence</c:v>
                </c:pt>
                <c:pt idx="2">
                  <c:v>Severe &amp; or ongoing physical or sexual violence</c:v>
                </c:pt>
              </c:strCache>
            </c:strRef>
          </c:cat>
          <c:val>
            <c:numRef>
              <c:f>Sheet1!$B$2:$B$4</c:f>
              <c:numCache>
                <c:formatCode>###0</c:formatCode>
                <c:ptCount val="3"/>
                <c:pt idx="0">
                  <c:v>0.2</c:v>
                </c:pt>
                <c:pt idx="1">
                  <c:v>5</c:v>
                </c:pt>
                <c:pt idx="2">
                  <c:v>95</c:v>
                </c:pt>
              </c:numCache>
            </c:numRef>
          </c:val>
          <c:extLst xmlns:c16r2="http://schemas.microsoft.com/office/drawing/2015/06/chart">
            <c:ext xmlns:c16="http://schemas.microsoft.com/office/drawing/2014/chart" uri="{C3380CC4-5D6E-409C-BE32-E72D297353CC}">
              <c16:uniqueId val="{00000000-A8E3-4A75-A58F-DC30414A89DB}"/>
            </c:ext>
          </c:extLst>
        </c:ser>
        <c:ser>
          <c:idx val="1"/>
          <c:order val="1"/>
          <c:tx>
            <c:strRef>
              <c:f>Sheet1!$C$1</c:f>
              <c:strCache>
                <c:ptCount val="1"/>
                <c:pt idx="0">
                  <c:v>Wife</c:v>
                </c:pt>
              </c:strCache>
            </c:strRef>
          </c:tx>
          <c:spPr>
            <a:ln>
              <a:solidFill>
                <a:schemeClr val="tx1"/>
              </a:solidFill>
            </a:ln>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None</c:v>
                </c:pt>
                <c:pt idx="1">
                  <c:v>Emotional/moderate physical violence</c:v>
                </c:pt>
                <c:pt idx="2">
                  <c:v>Severe &amp; or ongoing physical or sexual violence</c:v>
                </c:pt>
              </c:strCache>
            </c:strRef>
          </c:cat>
          <c:val>
            <c:numRef>
              <c:f>Sheet1!$C$2:$C$4</c:f>
              <c:numCache>
                <c:formatCode>###0</c:formatCode>
                <c:ptCount val="3"/>
                <c:pt idx="0">
                  <c:v>0.8</c:v>
                </c:pt>
                <c:pt idx="1">
                  <c:v>9</c:v>
                </c:pt>
                <c:pt idx="2">
                  <c:v>90.3</c:v>
                </c:pt>
              </c:numCache>
            </c:numRef>
          </c:val>
          <c:extLst xmlns:c16r2="http://schemas.microsoft.com/office/drawing/2015/06/chart">
            <c:ext xmlns:c16="http://schemas.microsoft.com/office/drawing/2014/chart" uri="{C3380CC4-5D6E-409C-BE32-E72D297353CC}">
              <c16:uniqueId val="{00000000-8806-4177-8D9D-AD33A6E30248}"/>
            </c:ext>
          </c:extLst>
        </c:ser>
        <c:dLbls>
          <c:showLegendKey val="0"/>
          <c:showVal val="0"/>
          <c:showCatName val="0"/>
          <c:showSerName val="0"/>
          <c:showPercent val="0"/>
          <c:showBubbleSize val="0"/>
        </c:dLbls>
        <c:gapWidth val="150"/>
        <c:axId val="28929024"/>
        <c:axId val="28930816"/>
      </c:barChart>
      <c:catAx>
        <c:axId val="28929024"/>
        <c:scaling>
          <c:orientation val="minMax"/>
        </c:scaling>
        <c:delete val="0"/>
        <c:axPos val="b"/>
        <c:numFmt formatCode="General" sourceLinked="0"/>
        <c:majorTickMark val="out"/>
        <c:minorTickMark val="none"/>
        <c:tickLblPos val="nextTo"/>
        <c:txPr>
          <a:bodyPr/>
          <a:lstStyle/>
          <a:p>
            <a:pPr>
              <a:defRPr sz="1150" b="0"/>
            </a:pPr>
            <a:endParaRPr lang="en-US"/>
          </a:p>
        </c:txPr>
        <c:crossAx val="28930816"/>
        <c:crosses val="autoZero"/>
        <c:auto val="1"/>
        <c:lblAlgn val="ctr"/>
        <c:lblOffset val="100"/>
        <c:noMultiLvlLbl val="0"/>
      </c:catAx>
      <c:valAx>
        <c:axId val="28930816"/>
        <c:scaling>
          <c:orientation val="minMax"/>
          <c:max val="100"/>
        </c:scaling>
        <c:delete val="0"/>
        <c:axPos val="l"/>
        <c:numFmt formatCode="#,##0" sourceLinked="0"/>
        <c:majorTickMark val="out"/>
        <c:minorTickMark val="none"/>
        <c:tickLblPos val="nextTo"/>
        <c:txPr>
          <a:bodyPr/>
          <a:lstStyle/>
          <a:p>
            <a:pPr>
              <a:defRPr b="1"/>
            </a:pPr>
            <a:endParaRPr lang="en-US"/>
          </a:p>
        </c:txPr>
        <c:crossAx val="28929024"/>
        <c:crosses val="autoZero"/>
        <c:crossBetween val="between"/>
      </c:valAx>
    </c:plotArea>
    <c:legend>
      <c:legendPos val="b"/>
      <c:layout>
        <c:manualLayout>
          <c:xMode val="edge"/>
          <c:yMode val="edge"/>
          <c:x val="0.41113365250311301"/>
          <c:y val="0.21547662925113101"/>
          <c:w val="0.22939632545931801"/>
          <c:h val="6.8211239220097503E-2"/>
        </c:manualLayout>
      </c:layout>
      <c:overlay val="0"/>
      <c:txPr>
        <a:bodyPr/>
        <a:lstStyle/>
        <a:p>
          <a:pPr>
            <a:defRPr b="1"/>
          </a:pPr>
          <a:endParaRPr lang="en-US"/>
        </a:p>
      </c:txPr>
    </c:legend>
    <c:plotVisOnly val="1"/>
    <c:dispBlanksAs val="gap"/>
    <c:showDLblsOverMax val="0"/>
  </c:chart>
  <c:txPr>
    <a:bodyPr/>
    <a:lstStyle/>
    <a:p>
      <a:pPr>
        <a:defRPr sz="14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351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351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351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D0B5C72-8893-4E9B-B6F3-87D90E703371}" type="slidenum">
              <a:rPr lang="en-US"/>
              <a:pPr>
                <a:defRPr/>
              </a:pPr>
              <a:t>‹#›</a:t>
            </a:fld>
            <a:endParaRPr lang="en-US"/>
          </a:p>
        </p:txBody>
      </p:sp>
    </p:spTree>
    <p:extLst>
      <p:ext uri="{BB962C8B-B14F-4D97-AF65-F5344CB8AC3E}">
        <p14:creationId xmlns:p14="http://schemas.microsoft.com/office/powerpoint/2010/main" val="368774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925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25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25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925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F68542F-7BF7-4F3A-8ED9-7A0BE2A1789A}" type="slidenum">
              <a:rPr lang="en-US"/>
              <a:pPr>
                <a:defRPr/>
              </a:pPr>
              <a:t>‹#›</a:t>
            </a:fld>
            <a:endParaRPr lang="en-US"/>
          </a:p>
        </p:txBody>
      </p:sp>
    </p:spTree>
    <p:extLst>
      <p:ext uri="{BB962C8B-B14F-4D97-AF65-F5344CB8AC3E}">
        <p14:creationId xmlns:p14="http://schemas.microsoft.com/office/powerpoint/2010/main" val="40376103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1</a:t>
            </a:fld>
            <a:endParaRPr lang="en-US"/>
          </a:p>
        </p:txBody>
      </p:sp>
    </p:spTree>
    <p:extLst>
      <p:ext uri="{BB962C8B-B14F-4D97-AF65-F5344CB8AC3E}">
        <p14:creationId xmlns:p14="http://schemas.microsoft.com/office/powerpoint/2010/main" val="1403056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2</a:t>
            </a:fld>
            <a:endParaRPr lang="en-US"/>
          </a:p>
        </p:txBody>
      </p:sp>
    </p:spTree>
    <p:extLst>
      <p:ext uri="{BB962C8B-B14F-4D97-AF65-F5344CB8AC3E}">
        <p14:creationId xmlns:p14="http://schemas.microsoft.com/office/powerpoint/2010/main" val="764818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 </a:t>
            </a:r>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4</a:t>
            </a:fld>
            <a:endParaRPr lang="en-US"/>
          </a:p>
        </p:txBody>
      </p:sp>
    </p:spTree>
    <p:extLst>
      <p:ext uri="{BB962C8B-B14F-4D97-AF65-F5344CB8AC3E}">
        <p14:creationId xmlns:p14="http://schemas.microsoft.com/office/powerpoint/2010/main" val="428709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5</a:t>
            </a:fld>
            <a:endParaRPr lang="en-US"/>
          </a:p>
        </p:txBody>
      </p:sp>
    </p:spTree>
    <p:extLst>
      <p:ext uri="{BB962C8B-B14F-4D97-AF65-F5344CB8AC3E}">
        <p14:creationId xmlns:p14="http://schemas.microsoft.com/office/powerpoint/2010/main" val="2738778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6</a:t>
            </a:fld>
            <a:endParaRPr lang="en-US"/>
          </a:p>
        </p:txBody>
      </p:sp>
    </p:spTree>
    <p:extLst>
      <p:ext uri="{BB962C8B-B14F-4D97-AF65-F5344CB8AC3E}">
        <p14:creationId xmlns:p14="http://schemas.microsoft.com/office/powerpoint/2010/main" val="1386172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7</a:t>
            </a:fld>
            <a:endParaRPr lang="en-US"/>
          </a:p>
        </p:txBody>
      </p:sp>
    </p:spTree>
    <p:extLst>
      <p:ext uri="{BB962C8B-B14F-4D97-AF65-F5344CB8AC3E}">
        <p14:creationId xmlns:p14="http://schemas.microsoft.com/office/powerpoint/2010/main" val="3145043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8</a:t>
            </a:fld>
            <a:endParaRPr lang="en-US"/>
          </a:p>
        </p:txBody>
      </p:sp>
    </p:spTree>
    <p:extLst>
      <p:ext uri="{BB962C8B-B14F-4D97-AF65-F5344CB8AC3E}">
        <p14:creationId xmlns:p14="http://schemas.microsoft.com/office/powerpoint/2010/main" val="1386172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9</a:t>
            </a:fld>
            <a:endParaRPr lang="en-US"/>
          </a:p>
        </p:txBody>
      </p:sp>
    </p:spTree>
    <p:extLst>
      <p:ext uri="{BB962C8B-B14F-4D97-AF65-F5344CB8AC3E}">
        <p14:creationId xmlns:p14="http://schemas.microsoft.com/office/powerpoint/2010/main" val="1386172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10</a:t>
            </a:fld>
            <a:endParaRPr lang="en-US"/>
          </a:p>
        </p:txBody>
      </p:sp>
    </p:spTree>
    <p:extLst>
      <p:ext uri="{BB962C8B-B14F-4D97-AF65-F5344CB8AC3E}">
        <p14:creationId xmlns:p14="http://schemas.microsoft.com/office/powerpoint/2010/main" val="149656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11</a:t>
            </a:fld>
            <a:endParaRPr lang="en-US"/>
          </a:p>
        </p:txBody>
      </p:sp>
    </p:spTree>
    <p:extLst>
      <p:ext uri="{BB962C8B-B14F-4D97-AF65-F5344CB8AC3E}">
        <p14:creationId xmlns:p14="http://schemas.microsoft.com/office/powerpoint/2010/main" val="200006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13</a:t>
            </a:fld>
            <a:endParaRPr lang="en-US"/>
          </a:p>
        </p:txBody>
      </p:sp>
    </p:spTree>
    <p:extLst>
      <p:ext uri="{BB962C8B-B14F-4D97-AF65-F5344CB8AC3E}">
        <p14:creationId xmlns:p14="http://schemas.microsoft.com/office/powerpoint/2010/main" val="200006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F68542F-7BF7-4F3A-8ED9-7A0BE2A1789A}" type="slidenum">
              <a:rPr lang="en-US" smtClean="0"/>
              <a:pPr>
                <a:defRPr/>
              </a:pPr>
              <a:t>14</a:t>
            </a:fld>
            <a:endParaRPr lang="en-US"/>
          </a:p>
        </p:txBody>
      </p:sp>
    </p:spTree>
    <p:extLst>
      <p:ext uri="{BB962C8B-B14F-4D97-AF65-F5344CB8AC3E}">
        <p14:creationId xmlns:p14="http://schemas.microsoft.com/office/powerpoint/2010/main" val="2088577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4F003B6-8009-432E-BA4D-5ADBDEC7517A}"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7C62DF5-D0DA-4939-99B0-CDA9DD57616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A7576F-A391-402A-95E3-5FA896FB2BE1}"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62D0031-33BD-47C7-8883-75102072EE78}" type="slidenum">
              <a:rPr lang="en-US" smtClean="0"/>
              <a:pPr>
                <a:defRPr/>
              </a:pPr>
              <a:t>‹#›</a:t>
            </a:fld>
            <a:endParaRPr lang="en-US"/>
          </a:p>
        </p:txBody>
      </p:sp>
      <p:sp>
        <p:nvSpPr>
          <p:cNvPr id="8" name="Rectangle 7"/>
          <p:cNvSpPr/>
          <p:nvPr userDrawn="1"/>
        </p:nvSpPr>
        <p:spPr>
          <a:xfrm>
            <a:off x="2" y="0"/>
            <a:ext cx="9143998" cy="1000559"/>
          </a:xfrm>
          <a:prstGeom prst="rect">
            <a:avLst/>
          </a:prstGeom>
          <a:solidFill>
            <a:srgbClr val="11386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800"/>
          </a:p>
        </p:txBody>
      </p:sp>
      <p:pic>
        <p:nvPicPr>
          <p:cNvPr id="9" name="Picture 8"/>
          <p:cNvPicPr>
            <a:picLocks noChangeAspect="1"/>
          </p:cNvPicPr>
          <p:nvPr userDrawn="1"/>
        </p:nvPicPr>
        <p:blipFill>
          <a:blip r:embed="rId2" cstate="print"/>
          <a:stretch>
            <a:fillRect/>
          </a:stretch>
        </p:blipFill>
        <p:spPr>
          <a:xfrm>
            <a:off x="6838952" y="-20277"/>
            <a:ext cx="2197609" cy="1028595"/>
          </a:xfrm>
          <a:prstGeom prst="rect">
            <a:avLst/>
          </a:prstGeom>
        </p:spPr>
      </p:pic>
      <p:pic>
        <p:nvPicPr>
          <p:cNvPr id="10" name="Picture 2" descr="KHPT logo_final_cmy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99576" y="180932"/>
            <a:ext cx="1325312" cy="65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6790599-4180-4148-BD1C-B8AE02F41F3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2B2CD79-ED1C-4CDA-B25B-785FAC6EF9D2}"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9601B62-8997-421F-96D6-F654057FCAC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27F8B74-F74B-4EFF-A3DC-20E29E40D194}"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5180D3B-312B-4FF3-AEDA-3B9612EF81A7}"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BCDA08-656F-4687-95C1-DC241947836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0EA2BE0-454F-4C60-A4C1-3D3F0F86AEF7}"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8CF96C6-7B9E-413F-A827-E3FCB908F1B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microsoft.com/office/2007/relationships/hdphoto" Target="../media/hdphoto3.wdp"/><Relationship Id="rId3" Type="http://schemas.openxmlformats.org/officeDocument/2006/relationships/image" Target="../media/image3.emf"/><Relationship Id="rId7" Type="http://schemas.microsoft.com/office/2007/relationships/hdphoto" Target="../media/hdphoto1.wdp"/><Relationship Id="rId12" Type="http://schemas.openxmlformats.org/officeDocument/2006/relationships/image" Target="../media/image9.png"/><Relationship Id="rId2" Type="http://schemas.openxmlformats.org/officeDocument/2006/relationships/notesSlide" Target="../notesSlides/notesSlide1.xml"/><Relationship Id="rId16"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emf"/><Relationship Id="rId5" Type="http://schemas.openxmlformats.org/officeDocument/2006/relationships/image" Target="../media/image5.jpeg"/><Relationship Id="rId15" Type="http://schemas.openxmlformats.org/officeDocument/2006/relationships/image" Target="../media/image10.png"/><Relationship Id="rId10" Type="http://schemas.microsoft.com/office/2007/relationships/hdphoto" Target="../media/hdphoto2.wdp"/><Relationship Id="rId4" Type="http://schemas.openxmlformats.org/officeDocument/2006/relationships/image" Target="../media/image4.emf"/><Relationship Id="rId9" Type="http://schemas.openxmlformats.org/officeDocument/2006/relationships/image" Target="../media/image8.jpeg"/><Relationship Id="rId1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0.jpe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5.jpeg"/><Relationship Id="rId7"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7.jpeg"/><Relationship Id="rId4" Type="http://schemas.openxmlformats.org/officeDocument/2006/relationships/image" Target="../media/image25.jpeg"/><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stretch>
            <a:fillRect/>
          </a:stretch>
        </p:blipFill>
        <p:spPr>
          <a:xfrm>
            <a:off x="0" y="-12828"/>
            <a:ext cx="9144000" cy="1529201"/>
          </a:xfrm>
          <a:prstGeom prst="rect">
            <a:avLst/>
          </a:prstGeom>
        </p:spPr>
      </p:pic>
      <p:pic>
        <p:nvPicPr>
          <p:cNvPr id="42" name="Picture 41"/>
          <p:cNvPicPr>
            <a:picLocks noChangeAspect="1"/>
          </p:cNvPicPr>
          <p:nvPr/>
        </p:nvPicPr>
        <p:blipFill>
          <a:blip r:embed="rId4" cstate="print"/>
          <a:stretch>
            <a:fillRect/>
          </a:stretch>
        </p:blipFill>
        <p:spPr>
          <a:xfrm>
            <a:off x="0" y="543816"/>
            <a:ext cx="9144000" cy="977857"/>
          </a:xfrm>
          <a:prstGeom prst="rect">
            <a:avLst/>
          </a:prstGeom>
        </p:spPr>
      </p:pic>
      <p:sp>
        <p:nvSpPr>
          <p:cNvPr id="2" name="Title 1"/>
          <p:cNvSpPr>
            <a:spLocks noGrp="1"/>
          </p:cNvSpPr>
          <p:nvPr>
            <p:ph type="ctrTitle"/>
          </p:nvPr>
        </p:nvSpPr>
        <p:spPr>
          <a:xfrm>
            <a:off x="1447800" y="5834064"/>
            <a:ext cx="6186698" cy="493159"/>
          </a:xfrm>
        </p:spPr>
        <p:txBody>
          <a:bodyPr>
            <a:normAutofit/>
          </a:bodyPr>
          <a:lstStyle/>
          <a:p>
            <a:r>
              <a:rPr lang="en-US" sz="1050" dirty="0"/>
              <a:t>SAMVEDANA PLUS | Preventing Intimate Partner Violence Against Female Sex Workers</a:t>
            </a:r>
            <a:r>
              <a:rPr lang="en-US" sz="1050" b="1" dirty="0"/>
              <a:t/>
            </a:r>
            <a:br>
              <a:rPr lang="en-US" sz="1050" b="1" dirty="0"/>
            </a:br>
            <a:endParaRPr lang="en-US" sz="1050" dirty="0"/>
          </a:p>
        </p:txBody>
      </p:sp>
      <p:pic>
        <p:nvPicPr>
          <p:cNvPr id="6" name="Content Placeholder 3" descr="chaitanya logo"/>
          <p:cNvPicPr>
            <a:picLocks noGrp="1"/>
          </p:cNvPicPr>
          <p:nvPr/>
        </p:nvPicPr>
        <p:blipFill rotWithShape="1">
          <a:blip r:embed="rId5" cstate="screen">
            <a:extLst>
              <a:ext uri="{28A0092B-C50C-407E-A947-70E740481C1C}">
                <a14:useLocalDpi xmlns:a14="http://schemas.microsoft.com/office/drawing/2010/main"/>
              </a:ext>
            </a:extLst>
          </a:blip>
          <a:srcRect/>
          <a:stretch/>
        </p:blipFill>
        <p:spPr bwMode="auto">
          <a:xfrm>
            <a:off x="6629400" y="6169790"/>
            <a:ext cx="730381" cy="593978"/>
          </a:xfrm>
          <a:prstGeom prst="rect">
            <a:avLst/>
          </a:prstGeom>
          <a:ln>
            <a:headEnd/>
            <a:tailEnd/>
          </a:ln>
        </p:spPr>
      </p:pic>
      <p:pic>
        <p:nvPicPr>
          <p:cNvPr id="7" name="Picture 6" descr="Strive Logo-01.jpg"/>
          <p:cNvPicPr>
            <a:picLocks noChangeAspect="1"/>
          </p:cNvPicPr>
          <p:nvPr/>
        </p:nvPicPr>
        <p:blipFill>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tretch>
            <a:fillRect/>
          </a:stretch>
        </p:blipFill>
        <p:spPr>
          <a:xfrm>
            <a:off x="1971675" y="6219361"/>
            <a:ext cx="2123845" cy="531411"/>
          </a:xfrm>
          <a:prstGeom prst="rect">
            <a:avLst/>
          </a:prstGeom>
        </p:spPr>
      </p:pic>
      <p:pic>
        <p:nvPicPr>
          <p:cNvPr id="8" name="Picture 7" descr="University of Manitoba-01.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54711" y="6185263"/>
            <a:ext cx="1598489" cy="532078"/>
          </a:xfrm>
          <a:prstGeom prst="rect">
            <a:avLst/>
          </a:prstGeom>
        </p:spPr>
      </p:pic>
      <p:pic>
        <p:nvPicPr>
          <p:cNvPr id="10" name="Picture 9" descr="WhatWorks [GLOBAL PROGRAMME].jpg"/>
          <p:cNvPicPr>
            <a:picLocks noChangeAspect="1"/>
          </p:cNvPicPr>
          <p:nvPr/>
        </p:nvPicPr>
        <p:blipFill rotWithShape="1">
          <a:blip r:embed="rId9" cstate="screen">
            <a:extLst>
              <a:ext uri="{BEBA8EAE-BF5A-486C-A8C5-ECC9F3942E4B}">
                <a14:imgProps xmlns:a14="http://schemas.microsoft.com/office/drawing/2010/main">
                  <a14:imgLayer r:embed="rId10">
                    <a14:imgEffect>
                      <a14:colorTemperature colorTemp="7200"/>
                    </a14:imgEffect>
                  </a14:imgLayer>
                </a14:imgProps>
              </a:ext>
              <a:ext uri="{28A0092B-C50C-407E-A947-70E740481C1C}">
                <a14:useLocalDpi xmlns:a14="http://schemas.microsoft.com/office/drawing/2010/main"/>
              </a:ext>
            </a:extLst>
          </a:blip>
          <a:srcRect/>
          <a:stretch/>
        </p:blipFill>
        <p:spPr>
          <a:xfrm>
            <a:off x="662689" y="6200740"/>
            <a:ext cx="1308986" cy="532078"/>
          </a:xfrm>
          <a:prstGeom prst="rect">
            <a:avLst/>
          </a:prstGeom>
        </p:spPr>
      </p:pic>
      <p:cxnSp>
        <p:nvCxnSpPr>
          <p:cNvPr id="11" name="Straight Connector 10"/>
          <p:cNvCxnSpPr/>
          <p:nvPr/>
        </p:nvCxnSpPr>
        <p:spPr>
          <a:xfrm>
            <a:off x="-59730" y="6021339"/>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934200" y="6021339"/>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p:nvPicPr>
        <p:blipFill>
          <a:blip r:embed="rId11" cstate="print"/>
          <a:stretch>
            <a:fillRect/>
          </a:stretch>
        </p:blipFill>
        <p:spPr>
          <a:xfrm>
            <a:off x="7068305" y="-20277"/>
            <a:ext cx="1923295" cy="1213620"/>
          </a:xfrm>
          <a:prstGeom prst="rect">
            <a:avLst/>
          </a:prstGeom>
        </p:spPr>
      </p:pic>
      <p:sp>
        <p:nvSpPr>
          <p:cNvPr id="15" name="Rectangle 14"/>
          <p:cNvSpPr/>
          <p:nvPr/>
        </p:nvSpPr>
        <p:spPr>
          <a:xfrm>
            <a:off x="252554" y="1752600"/>
            <a:ext cx="8586645" cy="1261884"/>
          </a:xfrm>
          <a:prstGeom prst="rect">
            <a:avLst/>
          </a:prstGeom>
        </p:spPr>
        <p:txBody>
          <a:bodyPr wrap="square">
            <a:spAutoFit/>
          </a:bodyPr>
          <a:lstStyle/>
          <a:p>
            <a:r>
              <a:rPr lang="en-IN" sz="2800" b="1" dirty="0">
                <a:solidFill>
                  <a:schemeClr val="tx2"/>
                </a:solidFill>
              </a:rPr>
              <a:t>Challenges in measuring violence among female sex workers and their intimate partners: </a:t>
            </a:r>
          </a:p>
          <a:p>
            <a:r>
              <a:rPr lang="en-IN" sz="2000" b="1" dirty="0"/>
              <a:t>Learnings from Samvedana Plus intervention</a:t>
            </a:r>
            <a:endParaRPr lang="en-IN" sz="2400" b="1" dirty="0"/>
          </a:p>
        </p:txBody>
      </p:sp>
      <p:pic>
        <p:nvPicPr>
          <p:cNvPr id="75779" name="Picture 3"/>
          <p:cNvPicPr>
            <a:picLocks noChangeAspect="1" noChangeArrowheads="1"/>
          </p:cNvPicPr>
          <p:nvPr/>
        </p:nvPicPr>
        <p:blipFill>
          <a:blip r:embed="rId12" cstate="print">
            <a:extLst>
              <a:ext uri="{BEBA8EAE-BF5A-486C-A8C5-ECC9F3942E4B}">
                <a14:imgProps xmlns:a14="http://schemas.microsoft.com/office/drawing/2010/main">
                  <a14:imgLayer r:embed="rId13">
                    <a14:imgEffect>
                      <a14:sharpenSoften amount="50000"/>
                    </a14:imgEffect>
                  </a14:imgLayer>
                </a14:imgProps>
              </a:ext>
            </a:extLst>
          </a:blip>
          <a:srcRect/>
          <a:stretch>
            <a:fillRect/>
          </a:stretch>
        </p:blipFill>
        <p:spPr bwMode="auto">
          <a:xfrm>
            <a:off x="4030786" y="6261463"/>
            <a:ext cx="847725" cy="419100"/>
          </a:xfrm>
          <a:prstGeom prst="rect">
            <a:avLst/>
          </a:prstGeom>
          <a:noFill/>
          <a:ln w="9525">
            <a:noFill/>
            <a:miter lim="800000"/>
            <a:headEnd/>
            <a:tailEnd/>
          </a:ln>
        </p:spPr>
      </p:pic>
      <p:sp>
        <p:nvSpPr>
          <p:cNvPr id="5" name="Rectangle 4"/>
          <p:cNvSpPr/>
          <p:nvPr/>
        </p:nvSpPr>
        <p:spPr>
          <a:xfrm>
            <a:off x="228599" y="3804047"/>
            <a:ext cx="8534931" cy="615553"/>
          </a:xfrm>
          <a:prstGeom prst="rect">
            <a:avLst/>
          </a:prstGeom>
        </p:spPr>
        <p:txBody>
          <a:bodyPr wrap="square">
            <a:spAutoFit/>
          </a:bodyPr>
          <a:lstStyle/>
          <a:p>
            <a:r>
              <a:rPr lang="en-US" b="1" dirty="0">
                <a:solidFill>
                  <a:schemeClr val="tx2"/>
                </a:solidFill>
              </a:rPr>
              <a:t>Ravi Prakash, PhD</a:t>
            </a:r>
          </a:p>
          <a:p>
            <a:r>
              <a:rPr lang="en-US" sz="1600" dirty="0"/>
              <a:t>Karnataka Health Promotion Trust, Bangalore, India</a:t>
            </a:r>
            <a:endParaRPr lang="en-IN" sz="1400" dirty="0"/>
          </a:p>
        </p:txBody>
      </p:sp>
      <p:sp>
        <p:nvSpPr>
          <p:cNvPr id="24" name="Rectangle 23"/>
          <p:cNvSpPr/>
          <p:nvPr/>
        </p:nvSpPr>
        <p:spPr>
          <a:xfrm>
            <a:off x="228600" y="5257800"/>
            <a:ext cx="6550063" cy="553998"/>
          </a:xfrm>
          <a:prstGeom prst="rect">
            <a:avLst/>
          </a:prstGeom>
        </p:spPr>
        <p:txBody>
          <a:bodyPr wrap="none">
            <a:spAutoFit/>
          </a:bodyPr>
          <a:lstStyle/>
          <a:p>
            <a:r>
              <a:rPr lang="en-IN" sz="1600" b="1" dirty="0">
                <a:solidFill>
                  <a:schemeClr val="tx2"/>
                </a:solidFill>
              </a:rPr>
              <a:t>What Works Annual Capacity Development &amp; Scientific Meetings </a:t>
            </a:r>
          </a:p>
          <a:p>
            <a:r>
              <a:rPr lang="en-ZA" sz="1400" b="1" dirty="0"/>
              <a:t>6-9 September, 2016,</a:t>
            </a:r>
            <a:r>
              <a:rPr lang="en-US" sz="1400" b="1" dirty="0"/>
              <a:t> Dubai</a:t>
            </a:r>
            <a:endParaRPr lang="en-IN" sz="1400" b="1" dirty="0"/>
          </a:p>
        </p:txBody>
      </p:sp>
      <p:pic>
        <p:nvPicPr>
          <p:cNvPr id="2050" name="Picture 2" descr="KHPT logo_final_cmy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00913" y="75496"/>
            <a:ext cx="1462618" cy="72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IMG_1701 copy.png"/>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305332" y="-446264"/>
            <a:ext cx="4172052" cy="1936982"/>
          </a:xfrm>
          <a:prstGeom prst="rect">
            <a:avLst/>
          </a:prstGeom>
        </p:spPr>
      </p:pic>
      <p:pic>
        <p:nvPicPr>
          <p:cNvPr id="19" name="Picture 2" descr="Image result for logo of UKAID"/>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11245" t="10005" r="9989" b="8801"/>
          <a:stretch/>
        </p:blipFill>
        <p:spPr bwMode="auto">
          <a:xfrm>
            <a:off x="7443049" y="6128984"/>
            <a:ext cx="634151" cy="694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012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1" y="243724"/>
            <a:ext cx="6032816" cy="584775"/>
          </a:xfrm>
          <a:prstGeom prst="rect">
            <a:avLst/>
          </a:prstGeom>
          <a:noFill/>
        </p:spPr>
        <p:txBody>
          <a:bodyPr wrap="square" rtlCol="0">
            <a:spAutoFit/>
          </a:bodyPr>
          <a:lstStyle/>
          <a:p>
            <a:r>
              <a:rPr lang="en-US" sz="3200" b="1" dirty="0">
                <a:solidFill>
                  <a:schemeClr val="bg1"/>
                </a:solidFill>
              </a:rPr>
              <a:t>About the intervention </a:t>
            </a:r>
          </a:p>
        </p:txBody>
      </p:sp>
      <p:sp>
        <p:nvSpPr>
          <p:cNvPr id="13" name="Content Placeholder 3"/>
          <p:cNvSpPr txBox="1">
            <a:spLocks/>
          </p:cNvSpPr>
          <p:nvPr/>
        </p:nvSpPr>
        <p:spPr>
          <a:xfrm>
            <a:off x="87220" y="1165716"/>
            <a:ext cx="4803228" cy="5498939"/>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231775" indent="-231775" fontAlgn="auto">
              <a:spcAft>
                <a:spcPts val="0"/>
              </a:spcAft>
              <a:defRPr/>
            </a:pPr>
            <a:r>
              <a:rPr lang="en-GB" sz="2200" i="1" dirty="0"/>
              <a:t>Samvedana Plus, </a:t>
            </a:r>
            <a:r>
              <a:rPr lang="en-GB" sz="2200" dirty="0"/>
              <a:t>a three year intervention (2015-2018) addressing violence and HIV risk in the intimate partnerships of female sex workers (FSWs)</a:t>
            </a:r>
          </a:p>
          <a:p>
            <a:pPr marL="231775" indent="-231775" fontAlgn="auto">
              <a:spcAft>
                <a:spcPts val="0"/>
              </a:spcAft>
              <a:defRPr/>
            </a:pPr>
            <a:endParaRPr lang="en-GB" sz="900" dirty="0"/>
          </a:p>
          <a:p>
            <a:pPr marL="231775" indent="-231775" fontAlgn="auto">
              <a:spcAft>
                <a:spcPts val="0"/>
              </a:spcAft>
              <a:defRPr/>
            </a:pPr>
            <a:r>
              <a:rPr lang="en-GB" sz="2200" dirty="0"/>
              <a:t>47 villages in Bagalkote district of north Karnataka, south India</a:t>
            </a:r>
            <a:endParaRPr lang="en-GB" sz="1800" dirty="0"/>
          </a:p>
          <a:p>
            <a:pPr marL="231775" indent="-231775" fontAlgn="auto">
              <a:spcAft>
                <a:spcPts val="0"/>
              </a:spcAft>
              <a:defRPr/>
            </a:pPr>
            <a:endParaRPr lang="en-GB" sz="1000" dirty="0"/>
          </a:p>
          <a:p>
            <a:pPr marL="231775" indent="-231775" fontAlgn="auto">
              <a:spcAft>
                <a:spcPts val="0"/>
              </a:spcAft>
              <a:defRPr/>
            </a:pPr>
            <a:r>
              <a:rPr lang="en-GB" sz="2200" dirty="0"/>
              <a:t>Reaching about 800 FSWs and their intimate partners (IPs) in 2 phases</a:t>
            </a:r>
          </a:p>
          <a:p>
            <a:pPr marL="685800" lvl="2" indent="-285750" fontAlgn="auto">
              <a:spcAft>
                <a:spcPts val="0"/>
              </a:spcAft>
              <a:buFont typeface="Courier New" panose="02070309020205020404" pitchFamily="49" charset="0"/>
              <a:buChar char="o"/>
              <a:defRPr/>
            </a:pPr>
            <a:r>
              <a:rPr lang="en-IN" sz="1800" dirty="0"/>
              <a:t>Majority of them from the rural areas, belong to marginalized communities and  have been dedicated to sex work as </a:t>
            </a:r>
            <a:r>
              <a:rPr lang="en-IN" sz="1800" i="1" dirty="0"/>
              <a:t>Devadasi</a:t>
            </a:r>
            <a:endParaRPr lang="en-GB" sz="1800" dirty="0"/>
          </a:p>
          <a:p>
            <a:pPr marL="231775" indent="-231775" fontAlgn="auto">
              <a:spcAft>
                <a:spcPts val="0"/>
              </a:spcAft>
              <a:defRPr/>
            </a:pPr>
            <a:endParaRPr lang="en-GB" sz="800" dirty="0"/>
          </a:p>
          <a:p>
            <a:pPr marL="231775" indent="-231775" fontAlgn="auto">
              <a:spcAft>
                <a:spcPts val="0"/>
              </a:spcAft>
              <a:defRPr/>
            </a:pPr>
            <a:r>
              <a:rPr lang="en-GB" sz="2200" dirty="0"/>
              <a:t>A multi-layered intervention engaging individuals -FSWs and their IPs, community and the sex work collective </a:t>
            </a:r>
          </a:p>
        </p:txBody>
      </p:sp>
      <p:sp>
        <p:nvSpPr>
          <p:cNvPr id="6" name="Title 1"/>
          <p:cNvSpPr txBox="1">
            <a:spLocks/>
          </p:cNvSpPr>
          <p:nvPr/>
        </p:nvSpPr>
        <p:spPr>
          <a:xfrm>
            <a:off x="1447800" y="6517241"/>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8" name="Straight Connector 7"/>
          <p:cNvCxnSpPr/>
          <p:nvPr/>
        </p:nvCxnSpPr>
        <p:spPr>
          <a:xfrm>
            <a:off x="-59730" y="665988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34200" y="665988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76800" y="1206660"/>
            <a:ext cx="4107764" cy="52703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838200"/>
          </a:xfrm>
        </p:spPr>
        <p:txBody>
          <a:bodyPr>
            <a:normAutofit/>
          </a:bodyPr>
          <a:lstStyle/>
          <a:p>
            <a:pPr algn="l"/>
            <a:r>
              <a:rPr lang="en-US" sz="3200" b="1" dirty="0">
                <a:solidFill>
                  <a:schemeClr val="bg1"/>
                </a:solidFill>
                <a:latin typeface="Arial" charset="0"/>
                <a:ea typeface="+mn-ea"/>
                <a:cs typeface="+mn-cs"/>
              </a:rPr>
              <a:t>Evaluation design</a:t>
            </a:r>
            <a:endParaRPr lang="en-IN" sz="3200" b="1" dirty="0">
              <a:solidFill>
                <a:schemeClr val="bg1"/>
              </a:solidFill>
              <a:latin typeface="Arial" charset="0"/>
              <a:ea typeface="+mn-ea"/>
              <a:cs typeface="+mn-cs"/>
            </a:endParaRPr>
          </a:p>
        </p:txBody>
      </p:sp>
      <p:sp>
        <p:nvSpPr>
          <p:cNvPr id="3" name="Content Placeholder 2"/>
          <p:cNvSpPr>
            <a:spLocks noGrp="1"/>
          </p:cNvSpPr>
          <p:nvPr>
            <p:ph sz="half" idx="1"/>
          </p:nvPr>
        </p:nvSpPr>
        <p:spPr>
          <a:xfrm>
            <a:off x="228600" y="1143000"/>
            <a:ext cx="6553200" cy="5486400"/>
          </a:xfrm>
        </p:spPr>
        <p:txBody>
          <a:bodyPr>
            <a:normAutofit/>
          </a:bodyPr>
          <a:lstStyle/>
          <a:p>
            <a:pPr lvl="0"/>
            <a:r>
              <a:rPr lang="en-IN" dirty="0">
                <a:solidFill>
                  <a:prstClr val="black"/>
                </a:solidFill>
              </a:rPr>
              <a:t>Cluster-randomised control trial design with waitlist control, using the village as the unit of randomisation</a:t>
            </a:r>
          </a:p>
          <a:p>
            <a:pPr lvl="1"/>
            <a:r>
              <a:rPr lang="en-IN" sz="2200" dirty="0"/>
              <a:t>Cross-sectional behavioural quantitative surveys at three time-points with FSWs and two point surveys with their IPs </a:t>
            </a:r>
          </a:p>
          <a:p>
            <a:pPr lvl="1"/>
            <a:r>
              <a:rPr lang="en-IN" sz="2200" dirty="0"/>
              <a:t>Three rounds of qualitative longitudinal case studies with FSW and their IPs  </a:t>
            </a:r>
          </a:p>
          <a:p>
            <a:pPr marL="457200" lvl="1" indent="0">
              <a:buNone/>
            </a:pPr>
            <a:endParaRPr lang="en-IN" sz="1100" dirty="0"/>
          </a:p>
          <a:p>
            <a:r>
              <a:rPr lang="en-US" dirty="0">
                <a:solidFill>
                  <a:prstClr val="black"/>
                </a:solidFill>
              </a:rPr>
              <a:t>Provides an opportunity to compare the response on experience/perpetration of violence among members of the same couple</a:t>
            </a:r>
            <a:endParaRPr lang="en-IN" dirty="0">
              <a:solidFill>
                <a:prstClr val="black"/>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81800" y="1219200"/>
            <a:ext cx="2362200" cy="4483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1447800" y="6358473"/>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7" name="Straight Connector 6"/>
          <p:cNvCxnSpPr/>
          <p:nvPr/>
        </p:nvCxnSpPr>
        <p:spPr>
          <a:xfrm>
            <a:off x="-59730" y="6531592"/>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531592"/>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563562"/>
          </a:xfrm>
        </p:spPr>
        <p:txBody>
          <a:bodyPr>
            <a:noAutofit/>
          </a:bodyPr>
          <a:lstStyle/>
          <a:p>
            <a:pPr algn="l"/>
            <a:r>
              <a:rPr lang="en-US" sz="3200" b="1" dirty="0">
                <a:solidFill>
                  <a:schemeClr val="bg1"/>
                </a:solidFill>
                <a:latin typeface="Arial" charset="0"/>
              </a:rPr>
              <a:t>Data </a:t>
            </a:r>
            <a:endParaRPr lang="en-IN" sz="3200" dirty="0"/>
          </a:p>
        </p:txBody>
      </p:sp>
      <p:sp>
        <p:nvSpPr>
          <p:cNvPr id="3" name="Content Placeholder 2"/>
          <p:cNvSpPr>
            <a:spLocks noGrp="1"/>
          </p:cNvSpPr>
          <p:nvPr>
            <p:ph sz="half" idx="1"/>
          </p:nvPr>
        </p:nvSpPr>
        <p:spPr>
          <a:xfrm>
            <a:off x="197749" y="1143000"/>
            <a:ext cx="8686800" cy="4953000"/>
          </a:xfrm>
        </p:spPr>
        <p:txBody>
          <a:bodyPr>
            <a:normAutofit/>
          </a:bodyPr>
          <a:lstStyle/>
          <a:p>
            <a:pPr marL="342900" lvl="1" indent="-342900">
              <a:buFont typeface="Arial" pitchFamily="34" charset="0"/>
              <a:buChar char="•"/>
            </a:pPr>
            <a:r>
              <a:rPr lang="en-IN" b="1" dirty="0"/>
              <a:t>Quantitative and qualitative</a:t>
            </a:r>
            <a:r>
              <a:rPr lang="en-IN" dirty="0"/>
              <a:t> baseline data collection among FSWs and their IPs</a:t>
            </a:r>
          </a:p>
          <a:p>
            <a:pPr marL="857250" lvl="3" indent="0">
              <a:buNone/>
            </a:pPr>
            <a:endParaRPr lang="en-US" sz="300" dirty="0">
              <a:solidFill>
                <a:schemeClr val="tx2">
                  <a:lumMod val="75000"/>
                </a:schemeClr>
              </a:solidFill>
            </a:endParaRPr>
          </a:p>
          <a:p>
            <a:pPr marL="742950" lvl="2" indent="-342900">
              <a:buFont typeface="Courier New" panose="02070309020205020404" pitchFamily="49" charset="0"/>
              <a:buChar char="o"/>
            </a:pPr>
            <a:r>
              <a:rPr lang="en-IN" dirty="0"/>
              <a:t>Quantitative study: During June2014-February 2015</a:t>
            </a:r>
          </a:p>
          <a:p>
            <a:pPr marL="1143000" lvl="3" indent="-285750">
              <a:buFont typeface="Wingdings" panose="05000000000000000000" pitchFamily="2" charset="2"/>
              <a:buChar char="ü"/>
            </a:pPr>
            <a:r>
              <a:rPr lang="en-US" dirty="0">
                <a:solidFill>
                  <a:schemeClr val="tx2">
                    <a:lumMod val="75000"/>
                  </a:schemeClr>
                </a:solidFill>
              </a:rPr>
              <a:t>FSW: June 2014; IP: Feb 2015</a:t>
            </a:r>
          </a:p>
          <a:p>
            <a:pPr marL="1143000" lvl="3" indent="-285750">
              <a:buFont typeface="Wingdings" panose="05000000000000000000" pitchFamily="2" charset="2"/>
              <a:buChar char="ü"/>
            </a:pPr>
            <a:r>
              <a:rPr lang="en-US" dirty="0">
                <a:solidFill>
                  <a:schemeClr val="tx2">
                    <a:lumMod val="75000"/>
                  </a:schemeClr>
                </a:solidFill>
              </a:rPr>
              <a:t>Included 620 FSWs and 504 IPs  </a:t>
            </a:r>
          </a:p>
          <a:p>
            <a:pPr marL="742950" lvl="2" indent="-342900">
              <a:buFont typeface="Courier New" panose="02070309020205020404" pitchFamily="49" charset="0"/>
              <a:buChar char="o"/>
            </a:pPr>
            <a:r>
              <a:rPr lang="en-IN" dirty="0"/>
              <a:t>Qualitative study: During July-October 2014  </a:t>
            </a:r>
            <a:endParaRPr lang="en-IN" dirty="0">
              <a:solidFill>
                <a:srgbClr val="FF0000"/>
              </a:solidFill>
            </a:endParaRPr>
          </a:p>
          <a:p>
            <a:pPr marL="1200150" lvl="3" indent="-342900">
              <a:buFont typeface="Wingdings" panose="05000000000000000000" pitchFamily="2" charset="2"/>
              <a:buChar char="ü"/>
            </a:pPr>
            <a:r>
              <a:rPr lang="en-IN" dirty="0">
                <a:solidFill>
                  <a:schemeClr val="tx2">
                    <a:lumMod val="75000"/>
                  </a:schemeClr>
                </a:solidFill>
              </a:rPr>
              <a:t>23 FSWs and 15 IPs; including 10 couples</a:t>
            </a:r>
          </a:p>
          <a:p>
            <a:pPr marL="400050" lvl="2" indent="0">
              <a:buNone/>
            </a:pPr>
            <a:endParaRPr lang="en-IN" sz="1200" dirty="0">
              <a:solidFill>
                <a:schemeClr val="tx2">
                  <a:lumMod val="75000"/>
                </a:schemeClr>
              </a:solidFill>
            </a:endParaRPr>
          </a:p>
          <a:p>
            <a:r>
              <a:rPr lang="en-US" sz="2400" dirty="0"/>
              <a:t>Midline data collection: currently ongoing  </a:t>
            </a:r>
          </a:p>
          <a:p>
            <a:endParaRPr lang="en-US" sz="1050" dirty="0"/>
          </a:p>
          <a:p>
            <a:r>
              <a:rPr lang="en-US" sz="2400" dirty="0"/>
              <a:t>Detailed information collected from FSWs on victimization and from IPs on perpetration of different forms of violence</a:t>
            </a:r>
          </a:p>
          <a:p>
            <a:pPr marL="0" indent="0">
              <a:buNone/>
            </a:pPr>
            <a:endParaRPr lang="en-US" sz="2400" dirty="0">
              <a:solidFill>
                <a:srgbClr val="FF0000"/>
              </a:solidFill>
            </a:endParaRPr>
          </a:p>
          <a:p>
            <a:endParaRPr lang="en-IN" sz="1600" dirty="0">
              <a:solidFill>
                <a:srgbClr val="FF0000"/>
              </a:solidFill>
            </a:endParaRPr>
          </a:p>
        </p:txBody>
      </p:sp>
      <p:sp>
        <p:nvSpPr>
          <p:cNvPr id="4" name="Title 1"/>
          <p:cNvSpPr txBox="1">
            <a:spLocks/>
          </p:cNvSpPr>
          <p:nvPr/>
        </p:nvSpPr>
        <p:spPr>
          <a:xfrm>
            <a:off x="1447800" y="6370320"/>
            <a:ext cx="6186698" cy="4169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5" name="Straight Connector 4"/>
          <p:cNvCxnSpPr/>
          <p:nvPr/>
        </p:nvCxnSpPr>
        <p:spPr>
          <a:xfrm>
            <a:off x="-59730" y="650748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934200" y="650748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663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1020681330"/>
              </p:ext>
            </p:extLst>
          </p:nvPr>
        </p:nvGraphicFramePr>
        <p:xfrm>
          <a:off x="114300" y="952500"/>
          <a:ext cx="4495800" cy="37719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381000" y="4724400"/>
            <a:ext cx="8458200" cy="1292662"/>
          </a:xfrm>
          <a:prstGeom prst="rect">
            <a:avLst/>
          </a:prstGeom>
        </p:spPr>
        <p:txBody>
          <a:bodyPr wrap="square">
            <a:spAutoFit/>
          </a:bodyPr>
          <a:lstStyle/>
          <a:p>
            <a:pPr marL="285750" indent="-285750">
              <a:buFont typeface="Arial" panose="020B0604020202020204" pitchFamily="34" charset="0"/>
              <a:buChar char="•"/>
            </a:pPr>
            <a:r>
              <a:rPr lang="en-IN" sz="2400" dirty="0">
                <a:latin typeface="+mn-lt"/>
              </a:rPr>
              <a:t>Large differences in levels of violence reported by FSWs and I</a:t>
            </a:r>
            <a:r>
              <a:rPr lang="en-US" sz="2400" dirty="0">
                <a:latin typeface="+mn-lt"/>
              </a:rPr>
              <a:t>P</a:t>
            </a:r>
            <a:r>
              <a:rPr lang="en-IN" sz="2400" dirty="0">
                <a:latin typeface="+mn-lt"/>
              </a:rPr>
              <a:t>s</a:t>
            </a:r>
          </a:p>
          <a:p>
            <a:pPr marL="800100" lvl="1" indent="-342900">
              <a:buFont typeface="Wingdings" panose="05000000000000000000" pitchFamily="2" charset="2"/>
              <a:buChar char="ü"/>
            </a:pPr>
            <a:r>
              <a:rPr lang="en-IN" dirty="0">
                <a:solidFill>
                  <a:schemeClr val="tx2"/>
                </a:solidFill>
                <a:latin typeface="+mn-lt"/>
              </a:rPr>
              <a:t>Differences also noted among couples reporting severe violence</a:t>
            </a:r>
          </a:p>
          <a:p>
            <a:pPr marL="800100" lvl="1" indent="-342900">
              <a:buFont typeface="Wingdings" panose="05000000000000000000" pitchFamily="2" charset="2"/>
              <a:buChar char="ü"/>
            </a:pPr>
            <a:r>
              <a:rPr lang="en-US" dirty="0">
                <a:solidFill>
                  <a:schemeClr val="tx2"/>
                </a:solidFill>
                <a:latin typeface="+mn-lt"/>
              </a:rPr>
              <a:t>Level of violence perpetration reported by men is highest ever reported in literature</a:t>
            </a:r>
            <a:endParaRPr lang="en-IN" dirty="0">
              <a:solidFill>
                <a:schemeClr val="tx2"/>
              </a:solidFill>
              <a:latin typeface="+mn-lt"/>
            </a:endParaRPr>
          </a:p>
        </p:txBody>
      </p:sp>
      <p:sp>
        <p:nvSpPr>
          <p:cNvPr id="9" name="Rectangle 8"/>
          <p:cNvSpPr/>
          <p:nvPr/>
        </p:nvSpPr>
        <p:spPr>
          <a:xfrm>
            <a:off x="138112" y="0"/>
            <a:ext cx="6719888" cy="954107"/>
          </a:xfrm>
          <a:prstGeom prst="rect">
            <a:avLst/>
          </a:prstGeom>
        </p:spPr>
        <p:txBody>
          <a:bodyPr wrap="square">
            <a:spAutoFit/>
          </a:bodyPr>
          <a:lstStyle/>
          <a:p>
            <a:r>
              <a:rPr lang="en-US" sz="2800" b="1" dirty="0">
                <a:solidFill>
                  <a:schemeClr val="bg1"/>
                </a:solidFill>
              </a:rPr>
              <a:t>Victimization/perpetration of violence in past 6 months: Baseline findings</a:t>
            </a:r>
            <a:endParaRPr lang="en-IN" sz="2800" b="1" dirty="0">
              <a:solidFill>
                <a:schemeClr val="bg1"/>
              </a:solidFill>
            </a:endParaRPr>
          </a:p>
        </p:txBody>
      </p:sp>
      <p:graphicFrame>
        <p:nvGraphicFramePr>
          <p:cNvPr id="10" name="Chart 9"/>
          <p:cNvGraphicFramePr/>
          <p:nvPr>
            <p:extLst>
              <p:ext uri="{D42A27DB-BD31-4B8C-83A1-F6EECF244321}">
                <p14:modId xmlns:p14="http://schemas.microsoft.com/office/powerpoint/2010/main" val="1209835221"/>
              </p:ext>
            </p:extLst>
          </p:nvPr>
        </p:nvGraphicFramePr>
        <p:xfrm>
          <a:off x="4586216" y="1054191"/>
          <a:ext cx="4495800" cy="3617893"/>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0" y="6096000"/>
            <a:ext cx="8763000" cy="553998"/>
          </a:xfrm>
          <a:prstGeom prst="rect">
            <a:avLst/>
          </a:prstGeom>
          <a:noFill/>
        </p:spPr>
        <p:txBody>
          <a:bodyPr wrap="square" rtlCol="0">
            <a:spAutoFit/>
          </a:bodyPr>
          <a:lstStyle/>
          <a:p>
            <a:pPr marL="342900" indent="-342900">
              <a:buFont typeface="Arial" charset="0"/>
              <a:buChar char="•"/>
            </a:pPr>
            <a:r>
              <a:rPr lang="en-US" sz="1000" b="1" dirty="0">
                <a:latin typeface="+mj-lt"/>
              </a:rPr>
              <a:t>Moderate physical violence only</a:t>
            </a:r>
            <a:r>
              <a:rPr lang="en-US" sz="1000" dirty="0">
                <a:latin typeface="+mj-lt"/>
              </a:rPr>
              <a:t>: pushing, shaking, slapping once or few times</a:t>
            </a:r>
          </a:p>
          <a:p>
            <a:pPr marL="342900" indent="-342900">
              <a:buFont typeface="Arial" panose="020B0604020202020204" pitchFamily="34" charset="0"/>
              <a:buChar char="•"/>
            </a:pPr>
            <a:r>
              <a:rPr lang="en-US" sz="1000" b="1" dirty="0">
                <a:latin typeface="+mj-lt"/>
              </a:rPr>
              <a:t>Severe physical/sexual violence</a:t>
            </a:r>
            <a:r>
              <a:rPr lang="en-US" sz="1000" dirty="0">
                <a:latin typeface="+mj-lt"/>
              </a:rPr>
              <a:t>: Many times moderate violence and/or any severe physical and/or sexual violence such as throwing something to hurt, hitting, dragging, beating, kicking, choking, threatening using knife or gun , forced sex, asking to do something degrading/humiliating</a:t>
            </a:r>
            <a:endParaRPr lang="en-IN" sz="1000" dirty="0">
              <a:latin typeface="+mj-lt"/>
            </a:endParaRPr>
          </a:p>
        </p:txBody>
      </p:sp>
    </p:spTree>
    <p:extLst>
      <p:ext uri="{BB962C8B-B14F-4D97-AF65-F5344CB8AC3E}">
        <p14:creationId xmlns:p14="http://schemas.microsoft.com/office/powerpoint/2010/main" val="337465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chart seriesIdx="0"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graphicEl>
                                              <a:chart seriesIdx="1" categoryIdx="-4" bldStep="series"/>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P spid="8" grpId="0"/>
      <p:bldGraphic spid="10" grpId="0" uiExpand="1">
        <p:bldSub>
          <a:bldChart bld="series"/>
        </p:bldSub>
      </p:bldGraphic>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201" y="-1925"/>
            <a:ext cx="6400799" cy="954107"/>
          </a:xfrm>
          <a:prstGeom prst="rect">
            <a:avLst/>
          </a:prstGeom>
        </p:spPr>
        <p:txBody>
          <a:bodyPr wrap="square">
            <a:spAutoFit/>
          </a:bodyPr>
          <a:lstStyle/>
          <a:p>
            <a:r>
              <a:rPr lang="en-US" sz="2800" b="1" dirty="0">
                <a:solidFill>
                  <a:schemeClr val="bg1"/>
                </a:solidFill>
              </a:rPr>
              <a:t>Concordance in violence reporting between couples</a:t>
            </a:r>
            <a:endParaRPr lang="en-US" sz="2000" b="1" i="1" dirty="0">
              <a:solidFill>
                <a:schemeClr val="bg1"/>
              </a:solidFill>
            </a:endParaRPr>
          </a:p>
        </p:txBody>
      </p:sp>
      <p:graphicFrame>
        <p:nvGraphicFramePr>
          <p:cNvPr id="8" name="Chart 7"/>
          <p:cNvGraphicFramePr/>
          <p:nvPr>
            <p:extLst>
              <p:ext uri="{D42A27DB-BD31-4B8C-83A1-F6EECF244321}">
                <p14:modId xmlns:p14="http://schemas.microsoft.com/office/powerpoint/2010/main" val="934011731"/>
              </p:ext>
            </p:extLst>
          </p:nvPr>
        </p:nvGraphicFramePr>
        <p:xfrm>
          <a:off x="1034958" y="1047996"/>
          <a:ext cx="6051642" cy="382880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7200" y="5029199"/>
            <a:ext cx="8305800" cy="1154162"/>
          </a:xfrm>
          <a:prstGeom prst="rect">
            <a:avLst/>
          </a:prstGeom>
          <a:noFill/>
        </p:spPr>
        <p:txBody>
          <a:bodyPr wrap="square" rtlCol="0">
            <a:spAutoFit/>
          </a:bodyPr>
          <a:lstStyle/>
          <a:p>
            <a:pPr marL="0" lvl="1"/>
            <a:r>
              <a:rPr lang="en-US" dirty="0"/>
              <a:t>The differences in violence equally pronounced among couples:  </a:t>
            </a:r>
          </a:p>
          <a:p>
            <a:pPr marL="0" lvl="1"/>
            <a:endParaRPr lang="en-US" sz="1100" dirty="0"/>
          </a:p>
          <a:p>
            <a:pPr marL="800100" lvl="2" indent="-342900">
              <a:buFont typeface="Wingdings" panose="05000000000000000000" pitchFamily="2" charset="2"/>
              <a:buChar char="ü"/>
            </a:pPr>
            <a:r>
              <a:rPr lang="en-US" sz="2000" dirty="0">
                <a:solidFill>
                  <a:schemeClr val="tx2">
                    <a:lumMod val="75000"/>
                  </a:schemeClr>
                </a:solidFill>
                <a:latin typeface="+mn-lt"/>
              </a:rPr>
              <a:t>Just 26% FSWs and their partners mentioned about same level of violence </a:t>
            </a:r>
          </a:p>
        </p:txBody>
      </p:sp>
      <p:sp>
        <p:nvSpPr>
          <p:cNvPr id="7" name="Title 1"/>
          <p:cNvSpPr txBox="1">
            <a:spLocks/>
          </p:cNvSpPr>
          <p:nvPr/>
        </p:nvSpPr>
        <p:spPr>
          <a:xfrm>
            <a:off x="1463040" y="6446520"/>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9" name="Straight Connector 8"/>
          <p:cNvCxnSpPr/>
          <p:nvPr/>
        </p:nvCxnSpPr>
        <p:spPr>
          <a:xfrm>
            <a:off x="-59730" y="66294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934200" y="66294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50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7315200" cy="487362"/>
          </a:xfrm>
        </p:spPr>
        <p:txBody>
          <a:bodyPr>
            <a:noAutofit/>
          </a:bodyPr>
          <a:lstStyle/>
          <a:p>
            <a:pPr algn="l"/>
            <a:r>
              <a:rPr lang="en-US" sz="2800" b="1" dirty="0">
                <a:solidFill>
                  <a:schemeClr val="bg1"/>
                </a:solidFill>
                <a:latin typeface="Arial" charset="0"/>
                <a:ea typeface="+mn-ea"/>
                <a:cs typeface="+mn-cs"/>
              </a:rPr>
              <a:t>How to explain the anomaly?</a:t>
            </a:r>
            <a:endParaRPr lang="en-IN" sz="2800" b="1" dirty="0">
              <a:solidFill>
                <a:schemeClr val="bg1"/>
              </a:solidFill>
              <a:latin typeface="Arial" charset="0"/>
              <a:ea typeface="+mn-ea"/>
              <a:cs typeface="+mn-cs"/>
            </a:endParaRPr>
          </a:p>
        </p:txBody>
      </p:sp>
      <p:sp>
        <p:nvSpPr>
          <p:cNvPr id="3" name="Content Placeholder 2"/>
          <p:cNvSpPr>
            <a:spLocks noGrp="1"/>
          </p:cNvSpPr>
          <p:nvPr>
            <p:ph sz="half" idx="1"/>
          </p:nvPr>
        </p:nvSpPr>
        <p:spPr>
          <a:xfrm>
            <a:off x="125132" y="1222616"/>
            <a:ext cx="4661820" cy="5280715"/>
          </a:xfrm>
        </p:spPr>
        <p:txBody>
          <a:bodyPr>
            <a:normAutofit lnSpcReduction="10000"/>
          </a:bodyPr>
          <a:lstStyle/>
          <a:p>
            <a:pPr marL="0" indent="0">
              <a:buNone/>
            </a:pPr>
            <a:r>
              <a:rPr lang="en-US" dirty="0"/>
              <a:t>Explored various hypotheses:</a:t>
            </a:r>
          </a:p>
          <a:p>
            <a:pPr marL="914400" lvl="1" indent="-457200">
              <a:buFont typeface="+mj-lt"/>
              <a:buAutoNum type="arabicPeriod"/>
            </a:pPr>
            <a:r>
              <a:rPr lang="en-US" dirty="0"/>
              <a:t>Is perpetration of violence being over-reported by IPs?</a:t>
            </a:r>
          </a:p>
          <a:p>
            <a:pPr marL="1546225" lvl="2" indent="-342900">
              <a:buFont typeface="Wingdings" panose="05000000000000000000" pitchFamily="2" charset="2"/>
              <a:buChar char="ü"/>
            </a:pPr>
            <a:r>
              <a:rPr lang="en-US" dirty="0">
                <a:solidFill>
                  <a:schemeClr val="tx2"/>
                </a:solidFill>
              </a:rPr>
              <a:t>Comparison of violence to the spouse and the sex work partner </a:t>
            </a:r>
          </a:p>
          <a:p>
            <a:pPr marL="1546225" lvl="2" indent="-342900">
              <a:buFont typeface="Wingdings" panose="05000000000000000000" pitchFamily="2" charset="2"/>
              <a:buChar char="ü"/>
            </a:pPr>
            <a:r>
              <a:rPr lang="en-US" dirty="0">
                <a:solidFill>
                  <a:schemeClr val="tx2"/>
                </a:solidFill>
              </a:rPr>
              <a:t>Discussions with sub-sample of men and field staff to explore their perceptions</a:t>
            </a:r>
          </a:p>
          <a:p>
            <a:pPr marL="457200" lvl="1" indent="0">
              <a:buNone/>
            </a:pPr>
            <a:endParaRPr lang="en-US" sz="1100" dirty="0"/>
          </a:p>
          <a:p>
            <a:pPr marL="914400" lvl="1" indent="-457200">
              <a:buFont typeface="+mj-lt"/>
              <a:buAutoNum type="arabicPeriod" startAt="2"/>
            </a:pPr>
            <a:r>
              <a:rPr lang="en-US" dirty="0"/>
              <a:t>Did the IPs understand the questions correctly?</a:t>
            </a:r>
          </a:p>
          <a:p>
            <a:pPr marL="914400" lvl="1" indent="-457200">
              <a:buFont typeface="+mj-lt"/>
              <a:buAutoNum type="arabicPeriod" startAt="2"/>
            </a:pPr>
            <a:endParaRPr lang="en-US" sz="1050" dirty="0"/>
          </a:p>
          <a:p>
            <a:pPr marL="914400" lvl="1" indent="-457200">
              <a:buFont typeface="+mj-lt"/>
              <a:buAutoNum type="arabicPeriod" startAt="2"/>
            </a:pPr>
            <a:r>
              <a:rPr lang="en-US" dirty="0"/>
              <a:t>Did FSWs under-report levels of violence?</a:t>
            </a:r>
            <a:endParaRPr lang="en-IN" dirty="0"/>
          </a:p>
        </p:txBody>
      </p:sp>
      <p:sp>
        <p:nvSpPr>
          <p:cNvPr id="5" name="Title 1"/>
          <p:cNvSpPr txBox="1">
            <a:spLocks/>
          </p:cNvSpPr>
          <p:nvPr/>
        </p:nvSpPr>
        <p:spPr>
          <a:xfrm>
            <a:off x="1447800" y="6400800"/>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pic>
        <p:nvPicPr>
          <p:cNvPr id="7" name="Picture 3" descr="C:\Users\Parinita\Downloads\IMG_1452 (1).jpg"/>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00600" y="2133600"/>
            <a:ext cx="4128100" cy="2667000"/>
          </a:xfrm>
          <a:prstGeom prst="rect">
            <a:avLst/>
          </a:prstGeom>
          <a:noFill/>
        </p:spPr>
      </p:pic>
      <p:cxnSp>
        <p:nvCxnSpPr>
          <p:cNvPr id="8" name="Straight Connector 7"/>
          <p:cNvCxnSpPr/>
          <p:nvPr/>
        </p:nvCxnSpPr>
        <p:spPr>
          <a:xfrm>
            <a:off x="-59730" y="6585219"/>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34200" y="6585219"/>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58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9393" y="26016"/>
            <a:ext cx="6386512" cy="954107"/>
          </a:xfrm>
          <a:prstGeom prst="rect">
            <a:avLst/>
          </a:prstGeom>
        </p:spPr>
        <p:txBody>
          <a:bodyPr wrap="square">
            <a:spAutoFit/>
          </a:bodyPr>
          <a:lstStyle/>
          <a:p>
            <a:r>
              <a:rPr lang="en-US" sz="3200" b="1" dirty="0">
                <a:solidFill>
                  <a:schemeClr val="bg1"/>
                </a:solidFill>
              </a:rPr>
              <a:t>Hypothesis 1: </a:t>
            </a:r>
          </a:p>
          <a:p>
            <a:r>
              <a:rPr lang="en-IN" sz="2400" b="1" i="1" dirty="0">
                <a:solidFill>
                  <a:schemeClr val="bg1"/>
                </a:solidFill>
              </a:rPr>
              <a:t>Is violence being over-reported by IPs?</a:t>
            </a:r>
          </a:p>
        </p:txBody>
      </p:sp>
      <p:graphicFrame>
        <p:nvGraphicFramePr>
          <p:cNvPr id="6" name="Chart 5"/>
          <p:cNvGraphicFramePr/>
          <p:nvPr>
            <p:extLst>
              <p:ext uri="{D42A27DB-BD31-4B8C-83A1-F6EECF244321}">
                <p14:modId xmlns:p14="http://schemas.microsoft.com/office/powerpoint/2010/main" val="1049243928"/>
              </p:ext>
            </p:extLst>
          </p:nvPr>
        </p:nvGraphicFramePr>
        <p:xfrm>
          <a:off x="1034959" y="2209800"/>
          <a:ext cx="6934200" cy="3810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457200" y="1134070"/>
            <a:ext cx="8305800" cy="707886"/>
          </a:xfrm>
          <a:prstGeom prst="rect">
            <a:avLst/>
          </a:prstGeom>
          <a:noFill/>
        </p:spPr>
        <p:txBody>
          <a:bodyPr wrap="square" rtlCol="0">
            <a:spAutoFit/>
          </a:bodyPr>
          <a:lstStyle/>
          <a:p>
            <a:pPr marL="0" lvl="1"/>
            <a:r>
              <a:rPr lang="en-IN" sz="2000" dirty="0"/>
              <a:t>Men report equally high levels of violence against their wives as against their FSW lovers</a:t>
            </a:r>
          </a:p>
        </p:txBody>
      </p:sp>
      <p:sp>
        <p:nvSpPr>
          <p:cNvPr id="7" name="Title 1"/>
          <p:cNvSpPr txBox="1">
            <a:spLocks/>
          </p:cNvSpPr>
          <p:nvPr/>
        </p:nvSpPr>
        <p:spPr>
          <a:xfrm>
            <a:off x="1463040" y="6385560"/>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8" name="Straight Connector 7"/>
          <p:cNvCxnSpPr/>
          <p:nvPr/>
        </p:nvCxnSpPr>
        <p:spPr>
          <a:xfrm>
            <a:off x="-5973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93420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69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6689" y="50141"/>
            <a:ext cx="6386512" cy="954107"/>
          </a:xfrm>
          <a:prstGeom prst="rect">
            <a:avLst/>
          </a:prstGeom>
        </p:spPr>
        <p:txBody>
          <a:bodyPr wrap="square">
            <a:spAutoFit/>
          </a:bodyPr>
          <a:lstStyle/>
          <a:p>
            <a:r>
              <a:rPr lang="en-US" sz="3200" b="1" dirty="0">
                <a:solidFill>
                  <a:schemeClr val="bg1"/>
                </a:solidFill>
              </a:rPr>
              <a:t>Hypothesis 1: </a:t>
            </a:r>
          </a:p>
          <a:p>
            <a:r>
              <a:rPr lang="en-IN" sz="2400" b="1" i="1" dirty="0">
                <a:solidFill>
                  <a:schemeClr val="bg1"/>
                </a:solidFill>
              </a:rPr>
              <a:t>Is violence being over-reported by IPs?</a:t>
            </a:r>
          </a:p>
        </p:txBody>
      </p:sp>
      <p:sp>
        <p:nvSpPr>
          <p:cNvPr id="3" name="TextBox 2"/>
          <p:cNvSpPr txBox="1"/>
          <p:nvPr/>
        </p:nvSpPr>
        <p:spPr>
          <a:xfrm>
            <a:off x="457200" y="1134070"/>
            <a:ext cx="8305800" cy="4293483"/>
          </a:xfrm>
          <a:prstGeom prst="rect">
            <a:avLst/>
          </a:prstGeom>
          <a:noFill/>
        </p:spPr>
        <p:txBody>
          <a:bodyPr wrap="square" rtlCol="0">
            <a:spAutoFit/>
          </a:bodyPr>
          <a:lstStyle/>
          <a:p>
            <a:pPr marL="0" lvl="1"/>
            <a:r>
              <a:rPr lang="en-IN" sz="2400" dirty="0"/>
              <a:t>What do the qualitative findings suggest?</a:t>
            </a:r>
          </a:p>
          <a:p>
            <a:pPr marL="0" lvl="1"/>
            <a:endParaRPr lang="en-IN" sz="1050" dirty="0"/>
          </a:p>
          <a:p>
            <a:pPr marL="800100" lvl="1" indent="-342900">
              <a:buFont typeface="Wingdings" panose="05000000000000000000" pitchFamily="2" charset="2"/>
              <a:buChar char="ü"/>
            </a:pPr>
            <a:r>
              <a:rPr lang="en-US" sz="2000" dirty="0">
                <a:solidFill>
                  <a:schemeClr val="tx2">
                    <a:lumMod val="75000"/>
                  </a:schemeClr>
                </a:solidFill>
                <a:latin typeface="+mn-lt"/>
              </a:rPr>
              <a:t>Men acquire a</a:t>
            </a:r>
            <a:r>
              <a:rPr lang="en-IN" sz="2000" dirty="0">
                <a:solidFill>
                  <a:schemeClr val="tx2">
                    <a:lumMod val="75000"/>
                  </a:schemeClr>
                </a:solidFill>
                <a:latin typeface="+mn-lt"/>
              </a:rPr>
              <a:t> sense of ownership over a SW as soon as she becomes a lover</a:t>
            </a:r>
          </a:p>
          <a:p>
            <a:pPr marL="800100" lvl="1" indent="-342900">
              <a:buFont typeface="Wingdings" panose="05000000000000000000" pitchFamily="2" charset="2"/>
              <a:buChar char="ü"/>
            </a:pPr>
            <a:r>
              <a:rPr lang="en-US" sz="2000" dirty="0">
                <a:solidFill>
                  <a:schemeClr val="tx2">
                    <a:lumMod val="75000"/>
                  </a:schemeClr>
                </a:solidFill>
                <a:latin typeface="+mn-lt"/>
              </a:rPr>
              <a:t>His expectation towards her changes: he wants her to be moral and honorable; to quit sex work and not have other sexual partners</a:t>
            </a:r>
          </a:p>
          <a:p>
            <a:pPr marL="800100" lvl="1" indent="-342900">
              <a:buFont typeface="Wingdings" panose="05000000000000000000" pitchFamily="2" charset="2"/>
              <a:buChar char="ü"/>
            </a:pPr>
            <a:r>
              <a:rPr lang="en-US" sz="2000" dirty="0">
                <a:solidFill>
                  <a:schemeClr val="tx2">
                    <a:lumMod val="75000"/>
                  </a:schemeClr>
                </a:solidFill>
                <a:latin typeface="+mn-lt"/>
              </a:rPr>
              <a:t>If she continues sex work, this is cause for physical reprimand</a:t>
            </a:r>
          </a:p>
          <a:p>
            <a:endParaRPr lang="en-GB" sz="2400" dirty="0">
              <a:solidFill>
                <a:srgbClr val="FF0000"/>
              </a:solidFill>
            </a:endParaRPr>
          </a:p>
          <a:p>
            <a:r>
              <a:rPr lang="en-GB" sz="2400" dirty="0"/>
              <a:t>Participatory discussions with IP revealed:</a:t>
            </a:r>
          </a:p>
          <a:p>
            <a:endParaRPr lang="en-GB" sz="1050" dirty="0"/>
          </a:p>
          <a:p>
            <a:pPr marL="800100" lvl="1" indent="-342900">
              <a:buFont typeface="Wingdings" panose="05000000000000000000" pitchFamily="2" charset="2"/>
              <a:buChar char="ü"/>
            </a:pPr>
            <a:r>
              <a:rPr lang="en-GB" sz="2000" dirty="0">
                <a:solidFill>
                  <a:schemeClr val="tx2">
                    <a:lumMod val="75000"/>
                  </a:schemeClr>
                </a:solidFill>
                <a:latin typeface="+mn-lt"/>
              </a:rPr>
              <a:t>Every man in the group perceived that partner beating is justified to correct ‘her mistakes’</a:t>
            </a:r>
          </a:p>
          <a:p>
            <a:pPr marL="804863" lvl="1" indent="-347663">
              <a:buFont typeface="Wingdings" charset="2"/>
              <a:buChar char="ü"/>
            </a:pPr>
            <a:r>
              <a:rPr lang="en-GB" sz="2000" dirty="0">
                <a:solidFill>
                  <a:schemeClr val="tx2">
                    <a:lumMod val="75000"/>
                  </a:schemeClr>
                </a:solidFill>
                <a:latin typeface="+mn-lt"/>
              </a:rPr>
              <a:t>Men lose social status if they do not beat in response to perceived transgressions</a:t>
            </a:r>
          </a:p>
        </p:txBody>
      </p:sp>
      <p:sp>
        <p:nvSpPr>
          <p:cNvPr id="4" name="Title 1"/>
          <p:cNvSpPr txBox="1">
            <a:spLocks/>
          </p:cNvSpPr>
          <p:nvPr/>
        </p:nvSpPr>
        <p:spPr>
          <a:xfrm>
            <a:off x="1432560" y="6339840"/>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6" name="Straight Connector 5"/>
          <p:cNvCxnSpPr/>
          <p:nvPr/>
        </p:nvCxnSpPr>
        <p:spPr>
          <a:xfrm>
            <a:off x="-59730" y="64770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934200" y="64770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34959" y="5660359"/>
            <a:ext cx="6993929" cy="461665"/>
          </a:xfrm>
          <a:prstGeom prst="rect">
            <a:avLst/>
          </a:prstGeom>
        </p:spPr>
        <p:txBody>
          <a:bodyPr wrap="square">
            <a:spAutoFit/>
          </a:bodyPr>
          <a:lstStyle/>
          <a:p>
            <a:r>
              <a:rPr lang="en-GB" sz="2400" i="1" dirty="0"/>
              <a:t>Did this expectation influence the answers of IPs?</a:t>
            </a:r>
          </a:p>
        </p:txBody>
      </p:sp>
    </p:spTree>
    <p:extLst>
      <p:ext uri="{BB962C8B-B14F-4D97-AF65-F5344CB8AC3E}">
        <p14:creationId xmlns:p14="http://schemas.microsoft.com/office/powerpoint/2010/main" val="54775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4531056"/>
            <a:ext cx="8715375" cy="1752600"/>
          </a:xfrm>
        </p:spPr>
        <p:txBody>
          <a:bodyPr>
            <a:normAutofit/>
          </a:bodyPr>
          <a:lstStyle/>
          <a:p>
            <a:r>
              <a:rPr lang="en-US" sz="2000" dirty="0"/>
              <a:t>Field staff strongly suspect over-reporting of violence by men as a result of:</a:t>
            </a:r>
          </a:p>
          <a:p>
            <a:pPr lvl="1">
              <a:buFont typeface="Wingdings" panose="05000000000000000000" pitchFamily="2" charset="2"/>
              <a:buChar char="ü"/>
            </a:pPr>
            <a:r>
              <a:rPr lang="en-IN" sz="2000" dirty="0">
                <a:solidFill>
                  <a:schemeClr val="tx2">
                    <a:lumMod val="75000"/>
                  </a:schemeClr>
                </a:solidFill>
              </a:rPr>
              <a:t>male bravado and urge to demonstrate masculine power</a:t>
            </a:r>
          </a:p>
          <a:p>
            <a:pPr lvl="1">
              <a:buFont typeface="Wingdings" panose="05000000000000000000" pitchFamily="2" charset="2"/>
              <a:buChar char="ü"/>
            </a:pPr>
            <a:r>
              <a:rPr lang="en-IN" sz="2000" dirty="0">
                <a:solidFill>
                  <a:schemeClr val="tx2">
                    <a:lumMod val="75000"/>
                  </a:schemeClr>
                </a:solidFill>
              </a:rPr>
              <a:t>violence seen as very casual act and IPs believe it to be their right to discipline their FSW lovers and use violence because they cover financial needs of FSWs in some cases</a:t>
            </a:r>
          </a:p>
        </p:txBody>
      </p:sp>
      <p:sp>
        <p:nvSpPr>
          <p:cNvPr id="5" name="Rectangle 4"/>
          <p:cNvSpPr/>
          <p:nvPr/>
        </p:nvSpPr>
        <p:spPr>
          <a:xfrm>
            <a:off x="0" y="130314"/>
            <a:ext cx="7072312" cy="830997"/>
          </a:xfrm>
          <a:prstGeom prst="rect">
            <a:avLst/>
          </a:prstGeom>
        </p:spPr>
        <p:txBody>
          <a:bodyPr wrap="square">
            <a:spAutoFit/>
          </a:bodyPr>
          <a:lstStyle/>
          <a:p>
            <a:r>
              <a:rPr lang="en-US" sz="2800" b="1" dirty="0">
                <a:solidFill>
                  <a:schemeClr val="bg1"/>
                </a:solidFill>
              </a:rPr>
              <a:t>Hypothesis 1: </a:t>
            </a:r>
            <a:r>
              <a:rPr lang="en-US" sz="2000" b="1" dirty="0">
                <a:solidFill>
                  <a:schemeClr val="bg1"/>
                </a:solidFill>
              </a:rPr>
              <a:t>Is violence being over report by IPs? </a:t>
            </a:r>
          </a:p>
          <a:p>
            <a:r>
              <a:rPr lang="en-US" sz="2000" b="1" i="1" dirty="0">
                <a:solidFill>
                  <a:schemeClr val="bg1"/>
                </a:solidFill>
              </a:rPr>
              <a:t>What did the field staff find?</a:t>
            </a:r>
            <a:endParaRPr lang="en-IN" sz="2000" b="1" i="1" dirty="0">
              <a:solidFill>
                <a:schemeClr val="bg1"/>
              </a:solidFill>
            </a:endParaRPr>
          </a:p>
        </p:txBody>
      </p:sp>
      <p:pic>
        <p:nvPicPr>
          <p:cNvPr id="2" name="Picture 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22652" t="5362" b="5259"/>
          <a:stretch/>
        </p:blipFill>
        <p:spPr>
          <a:xfrm>
            <a:off x="2286000" y="1063288"/>
            <a:ext cx="4264145" cy="3280112"/>
          </a:xfrm>
          <a:prstGeom prst="rect">
            <a:avLst/>
          </a:prstGeom>
        </p:spPr>
      </p:pic>
      <p:sp>
        <p:nvSpPr>
          <p:cNvPr id="6" name="Title 1"/>
          <p:cNvSpPr txBox="1">
            <a:spLocks/>
          </p:cNvSpPr>
          <p:nvPr/>
        </p:nvSpPr>
        <p:spPr>
          <a:xfrm>
            <a:off x="1463040" y="6400800"/>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7" name="Straight Connector 6"/>
          <p:cNvCxnSpPr/>
          <p:nvPr/>
        </p:nvCxnSpPr>
        <p:spPr>
          <a:xfrm>
            <a:off x="-5973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5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1217" y="2039422"/>
            <a:ext cx="4858565" cy="4361378"/>
          </a:xfrm>
        </p:spPr>
        <p:txBody>
          <a:bodyPr>
            <a:normAutofit/>
          </a:bodyPr>
          <a:lstStyle/>
          <a:p>
            <a:pPr lvl="1"/>
            <a:endParaRPr lang="en-GB" sz="1200" dirty="0"/>
          </a:p>
          <a:p>
            <a:pPr lvl="1"/>
            <a:r>
              <a:rPr lang="en-IN" dirty="0">
                <a:solidFill>
                  <a:schemeClr val="tx2"/>
                </a:solidFill>
              </a:rPr>
              <a:t>Generally, poor level of comprehension</a:t>
            </a:r>
          </a:p>
          <a:p>
            <a:pPr lvl="1"/>
            <a:r>
              <a:rPr lang="en-US" dirty="0">
                <a:solidFill>
                  <a:schemeClr val="tx2"/>
                </a:solidFill>
              </a:rPr>
              <a:t>W</a:t>
            </a:r>
            <a:r>
              <a:rPr lang="en-GB" dirty="0">
                <a:solidFill>
                  <a:schemeClr val="tx2"/>
                </a:solidFill>
              </a:rPr>
              <a:t>hen asked to re-phrase questions in own words, many errors were introduced </a:t>
            </a:r>
          </a:p>
          <a:p>
            <a:pPr lvl="1"/>
            <a:r>
              <a:rPr lang="en-US" dirty="0">
                <a:solidFill>
                  <a:schemeClr val="tx2"/>
                </a:solidFill>
              </a:rPr>
              <a:t>P</a:t>
            </a:r>
            <a:r>
              <a:rPr lang="en-GB" dirty="0" err="1">
                <a:solidFill>
                  <a:schemeClr val="tx2"/>
                </a:solidFill>
              </a:rPr>
              <a:t>oor</a:t>
            </a:r>
            <a:r>
              <a:rPr lang="en-GB" dirty="0">
                <a:solidFill>
                  <a:schemeClr val="tx2"/>
                </a:solidFill>
              </a:rPr>
              <a:t> attention to the different acts of violence </a:t>
            </a:r>
          </a:p>
          <a:p>
            <a:pPr lvl="1"/>
            <a:r>
              <a:rPr lang="en-GB" dirty="0">
                <a:solidFill>
                  <a:schemeClr val="tx2"/>
                </a:solidFill>
              </a:rPr>
              <a:t>Difficulty in understanding certain terms  </a:t>
            </a:r>
            <a:endParaRPr lang="en-US" dirty="0">
              <a:solidFill>
                <a:schemeClr val="tx2"/>
              </a:solidFill>
            </a:endParaRPr>
          </a:p>
        </p:txBody>
      </p:sp>
      <p:sp>
        <p:nvSpPr>
          <p:cNvPr id="5" name="Rectangle 4"/>
          <p:cNvSpPr/>
          <p:nvPr/>
        </p:nvSpPr>
        <p:spPr>
          <a:xfrm>
            <a:off x="109032" y="76200"/>
            <a:ext cx="7148512" cy="830997"/>
          </a:xfrm>
          <a:prstGeom prst="rect">
            <a:avLst/>
          </a:prstGeom>
        </p:spPr>
        <p:txBody>
          <a:bodyPr wrap="square">
            <a:spAutoFit/>
          </a:bodyPr>
          <a:lstStyle/>
          <a:p>
            <a:r>
              <a:rPr lang="en-US" sz="2800" b="1" dirty="0">
                <a:solidFill>
                  <a:schemeClr val="bg1"/>
                </a:solidFill>
              </a:rPr>
              <a:t>Hypothesis 2:   </a:t>
            </a:r>
          </a:p>
          <a:p>
            <a:r>
              <a:rPr lang="en-US" sz="2000" b="1" i="1" dirty="0">
                <a:solidFill>
                  <a:schemeClr val="bg1"/>
                </a:solidFill>
              </a:rPr>
              <a:t>The respondents misunderstood the questions</a:t>
            </a:r>
            <a:endParaRPr lang="en-IN" sz="2000" b="1" i="1" dirty="0">
              <a:solidFill>
                <a:schemeClr val="bg1"/>
              </a:solidFill>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6356" r="4761" b="9524"/>
          <a:stretch/>
        </p:blipFill>
        <p:spPr>
          <a:xfrm>
            <a:off x="5049782" y="2605177"/>
            <a:ext cx="3930316" cy="2667000"/>
          </a:xfrm>
          <a:prstGeom prst="rect">
            <a:avLst/>
          </a:prstGeom>
        </p:spPr>
      </p:pic>
      <p:sp>
        <p:nvSpPr>
          <p:cNvPr id="6" name="Title 1"/>
          <p:cNvSpPr txBox="1">
            <a:spLocks/>
          </p:cNvSpPr>
          <p:nvPr/>
        </p:nvSpPr>
        <p:spPr>
          <a:xfrm>
            <a:off x="1463040" y="6288641"/>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sp>
        <p:nvSpPr>
          <p:cNvPr id="4" name="Rectangle 3"/>
          <p:cNvSpPr/>
          <p:nvPr/>
        </p:nvSpPr>
        <p:spPr>
          <a:xfrm>
            <a:off x="109032" y="1066800"/>
            <a:ext cx="8806368" cy="1077218"/>
          </a:xfrm>
          <a:prstGeom prst="rect">
            <a:avLst/>
          </a:prstGeom>
        </p:spPr>
        <p:txBody>
          <a:bodyPr wrap="square">
            <a:spAutoFit/>
          </a:bodyPr>
          <a:lstStyle/>
          <a:p>
            <a:r>
              <a:rPr lang="en-GB" sz="3200" dirty="0"/>
              <a:t>Cognitive interviews with IPs to explore whether they understood the questions correctly?</a:t>
            </a:r>
          </a:p>
        </p:txBody>
      </p:sp>
      <p:cxnSp>
        <p:nvCxnSpPr>
          <p:cNvPr id="7" name="Straight Connector 6"/>
          <p:cNvCxnSpPr/>
          <p:nvPr/>
        </p:nvCxnSpPr>
        <p:spPr>
          <a:xfrm>
            <a:off x="-59730" y="64008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4008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437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990600"/>
            <a:ext cx="8763000" cy="2590800"/>
          </a:xfrm>
        </p:spPr>
        <p:txBody>
          <a:bodyPr>
            <a:noAutofit/>
          </a:bodyPr>
          <a:lstStyle/>
          <a:p>
            <a:pPr marL="0" indent="0">
              <a:buNone/>
            </a:pPr>
            <a:r>
              <a:rPr lang="en-US" sz="1800" b="1" dirty="0"/>
              <a:t>Example 1:</a:t>
            </a:r>
          </a:p>
          <a:p>
            <a:pPr marL="0" indent="0">
              <a:buNone/>
            </a:pPr>
            <a:r>
              <a:rPr lang="en-US" sz="1800" dirty="0"/>
              <a:t>I: I am going to ask you a question. Think of your intimate partner. ‘</a:t>
            </a:r>
            <a:r>
              <a:rPr lang="en-US" sz="1800" i="1" dirty="0"/>
              <a:t>Have you slapped or shoved her in the last 6 months?’</a:t>
            </a:r>
            <a:r>
              <a:rPr lang="en-US" sz="1800" dirty="0"/>
              <a:t> Repeat this question.</a:t>
            </a:r>
            <a:br>
              <a:rPr lang="en-US" sz="1800" dirty="0"/>
            </a:br>
            <a:r>
              <a:rPr lang="en-US" sz="1800" b="1" dirty="0">
                <a:solidFill>
                  <a:srgbClr val="002060"/>
                </a:solidFill>
              </a:rPr>
              <a:t>P: Yes, I did. I have beaten her.</a:t>
            </a:r>
            <a:endParaRPr lang="en-IN" sz="1800" b="1" dirty="0">
              <a:solidFill>
                <a:srgbClr val="002060"/>
              </a:solidFill>
            </a:endParaRPr>
          </a:p>
          <a:p>
            <a:pPr marL="0" indent="0">
              <a:buNone/>
            </a:pPr>
            <a:endParaRPr lang="en-US" sz="700" dirty="0"/>
          </a:p>
          <a:p>
            <a:pPr marL="0" indent="0">
              <a:buNone/>
            </a:pPr>
            <a:r>
              <a:rPr lang="en-US" sz="1800" dirty="0"/>
              <a:t>I: No, you just repeat the question.</a:t>
            </a:r>
            <a:br>
              <a:rPr lang="en-US" sz="1800" dirty="0"/>
            </a:br>
            <a:r>
              <a:rPr lang="en-US" sz="1800" dirty="0"/>
              <a:t>P: ‘Have you slapped or shoved your lover in last 6 months?’</a:t>
            </a:r>
            <a:endParaRPr lang="en-IN" sz="1800" dirty="0"/>
          </a:p>
          <a:p>
            <a:pPr marL="0" indent="0">
              <a:buNone/>
            </a:pPr>
            <a:endParaRPr lang="en-US" sz="600" dirty="0"/>
          </a:p>
          <a:p>
            <a:pPr marL="0" indent="0">
              <a:buNone/>
            </a:pPr>
            <a:r>
              <a:rPr lang="en-US" sz="1800" dirty="0"/>
              <a:t>I: Okay, fine. How would you ask a friend this question?</a:t>
            </a:r>
            <a:br>
              <a:rPr lang="en-US" sz="1800" dirty="0"/>
            </a:br>
            <a:r>
              <a:rPr lang="en-US" sz="1800" dirty="0"/>
              <a:t>P:I will ask him </a:t>
            </a:r>
            <a:r>
              <a:rPr lang="en-US" sz="1800" b="1" dirty="0">
                <a:solidFill>
                  <a:srgbClr val="002060"/>
                </a:solidFill>
              </a:rPr>
              <a:t>‘have you slapped or beaten or </a:t>
            </a:r>
            <a:r>
              <a:rPr lang="en-US" sz="1800" b="1" i="1" dirty="0">
                <a:solidFill>
                  <a:srgbClr val="C00000"/>
                </a:solidFill>
              </a:rPr>
              <a:t>quarreled</a:t>
            </a:r>
            <a:r>
              <a:rPr lang="en-US" sz="1800" b="1" dirty="0">
                <a:solidFill>
                  <a:srgbClr val="002060"/>
                </a:solidFill>
              </a:rPr>
              <a:t> with her?’</a:t>
            </a:r>
            <a:endParaRPr lang="en-IN" sz="1800" b="1" dirty="0">
              <a:solidFill>
                <a:srgbClr val="002060"/>
              </a:solidFill>
            </a:endParaRPr>
          </a:p>
        </p:txBody>
      </p:sp>
      <p:sp>
        <p:nvSpPr>
          <p:cNvPr id="5" name="Content Placeholder 2"/>
          <p:cNvSpPr>
            <a:spLocks noGrp="1"/>
          </p:cNvSpPr>
          <p:nvPr>
            <p:ph sz="half" idx="1"/>
          </p:nvPr>
        </p:nvSpPr>
        <p:spPr>
          <a:xfrm>
            <a:off x="228600" y="3733800"/>
            <a:ext cx="8763000" cy="2514600"/>
          </a:xfrm>
        </p:spPr>
        <p:txBody>
          <a:bodyPr>
            <a:noAutofit/>
          </a:bodyPr>
          <a:lstStyle/>
          <a:p>
            <a:pPr marL="0" indent="0">
              <a:buNone/>
            </a:pPr>
            <a:r>
              <a:rPr lang="en-US" sz="1800" b="1" dirty="0"/>
              <a:t>Example 2:</a:t>
            </a:r>
          </a:p>
          <a:p>
            <a:pPr marL="0" indent="0">
              <a:buNone/>
            </a:pPr>
            <a:r>
              <a:rPr lang="en-IN" sz="1800" dirty="0"/>
              <a:t>I: We move to next question. The next question is, </a:t>
            </a:r>
            <a:r>
              <a:rPr lang="en-IN" sz="1800" i="1" dirty="0"/>
              <a:t>‘have you hit her with your fist or something else that could hurt her in last 6 months?’</a:t>
            </a:r>
            <a:r>
              <a:rPr lang="en-IN" sz="1800" dirty="0"/>
              <a:t> Repeat this question.</a:t>
            </a:r>
          </a:p>
          <a:p>
            <a:pPr marL="514350" indent="-514350">
              <a:buNone/>
            </a:pPr>
            <a:r>
              <a:rPr lang="en-IN" sz="1800" dirty="0"/>
              <a:t>P: </a:t>
            </a:r>
            <a:r>
              <a:rPr lang="en-IN" sz="1800" b="1" dirty="0">
                <a:solidFill>
                  <a:srgbClr val="002060"/>
                </a:solidFill>
              </a:rPr>
              <a:t>‘Have you shoved her or hit her with something in last 6 months?’ </a:t>
            </a:r>
            <a:r>
              <a:rPr lang="en-IN" sz="1800" dirty="0"/>
              <a:t>(missing: with fist   or something that could hurt her)</a:t>
            </a:r>
          </a:p>
          <a:p>
            <a:endParaRPr lang="en-IN" sz="800" dirty="0"/>
          </a:p>
          <a:p>
            <a:pPr marL="0" indent="0">
              <a:buNone/>
            </a:pPr>
            <a:r>
              <a:rPr lang="en-IN" sz="1800" dirty="0"/>
              <a:t>I: This is what you understood. Okay. Did you get what I asked you?</a:t>
            </a:r>
          </a:p>
          <a:p>
            <a:pPr marL="0" indent="0">
              <a:buNone/>
            </a:pPr>
            <a:r>
              <a:rPr lang="en-IN" sz="1800" dirty="0"/>
              <a:t>P: I understood what you said but I am unable to repeat the same.</a:t>
            </a:r>
          </a:p>
          <a:p>
            <a:pPr marL="0" indent="0">
              <a:buNone/>
            </a:pPr>
            <a:endParaRPr lang="en-US" sz="400" dirty="0"/>
          </a:p>
          <a:p>
            <a:pPr marL="0" indent="0">
              <a:buNone/>
            </a:pPr>
            <a:r>
              <a:rPr lang="en-US" sz="1800" dirty="0"/>
              <a:t>I: How would you ask a friend this question?</a:t>
            </a:r>
            <a:br>
              <a:rPr lang="en-US" sz="1800" dirty="0"/>
            </a:br>
            <a:r>
              <a:rPr lang="en-US" sz="1800" dirty="0"/>
              <a:t>P: </a:t>
            </a:r>
            <a:r>
              <a:rPr lang="en-US" sz="1800" b="1" dirty="0">
                <a:solidFill>
                  <a:srgbClr val="002060"/>
                </a:solidFill>
              </a:rPr>
              <a:t>‘Have you </a:t>
            </a:r>
            <a:r>
              <a:rPr lang="en-US" sz="1800" b="1" dirty="0">
                <a:solidFill>
                  <a:srgbClr val="C00000"/>
                </a:solidFill>
              </a:rPr>
              <a:t>beaten her or had fight </a:t>
            </a:r>
            <a:r>
              <a:rPr lang="en-US" sz="1800" b="1" dirty="0">
                <a:solidFill>
                  <a:srgbClr val="002060"/>
                </a:solidFill>
              </a:rPr>
              <a:t>recently?’</a:t>
            </a:r>
            <a:r>
              <a:rPr lang="en-US" sz="1800" dirty="0"/>
              <a:t> This way…</a:t>
            </a:r>
            <a:endParaRPr lang="en-IN" sz="1800" dirty="0"/>
          </a:p>
          <a:p>
            <a:endParaRPr lang="en-IN" sz="1800" b="1" dirty="0">
              <a:solidFill>
                <a:srgbClr val="002060"/>
              </a:solidFill>
            </a:endParaRPr>
          </a:p>
        </p:txBody>
      </p:sp>
      <p:sp>
        <p:nvSpPr>
          <p:cNvPr id="6" name="Title 5"/>
          <p:cNvSpPr>
            <a:spLocks noGrp="1"/>
          </p:cNvSpPr>
          <p:nvPr>
            <p:ph type="title"/>
          </p:nvPr>
        </p:nvSpPr>
        <p:spPr>
          <a:xfrm>
            <a:off x="228600" y="79802"/>
            <a:ext cx="6705600" cy="830997"/>
          </a:xfrm>
          <a:prstGeom prst="rect">
            <a:avLst/>
          </a:prstGeom>
        </p:spPr>
        <p:txBody>
          <a:bodyPr wrap="square">
            <a:spAutoFit/>
          </a:bodyPr>
          <a:lstStyle/>
          <a:p>
            <a:pPr algn="l"/>
            <a:r>
              <a:rPr lang="en-US" sz="2800" b="1" dirty="0">
                <a:solidFill>
                  <a:schemeClr val="bg1"/>
                </a:solidFill>
              </a:rPr>
              <a:t>Hypothesis 2:   </a:t>
            </a:r>
            <a:br>
              <a:rPr lang="en-US" sz="2800" b="1" dirty="0">
                <a:solidFill>
                  <a:schemeClr val="bg1"/>
                </a:solidFill>
              </a:rPr>
            </a:br>
            <a:r>
              <a:rPr lang="en-US" sz="2000" b="1" i="1" dirty="0">
                <a:solidFill>
                  <a:schemeClr val="bg1"/>
                </a:solidFill>
              </a:rPr>
              <a:t>The respondents misunderstood the questions</a:t>
            </a:r>
            <a:endParaRPr lang="en-IN" sz="2000" b="1" i="1" dirty="0">
              <a:solidFill>
                <a:schemeClr val="bg1"/>
              </a:solidFill>
            </a:endParaRPr>
          </a:p>
        </p:txBody>
      </p:sp>
    </p:spTree>
    <p:extLst>
      <p:ext uri="{BB962C8B-B14F-4D97-AF65-F5344CB8AC3E}">
        <p14:creationId xmlns:p14="http://schemas.microsoft.com/office/powerpoint/2010/main" val="413973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200" y="4004094"/>
            <a:ext cx="9000462" cy="2209800"/>
          </a:xfrm>
        </p:spPr>
        <p:txBody>
          <a:bodyPr>
            <a:noAutofit/>
          </a:bodyPr>
          <a:lstStyle/>
          <a:p>
            <a:r>
              <a:rPr lang="en-IN" sz="2000" dirty="0"/>
              <a:t>Extremely high acceptance of violence</a:t>
            </a:r>
          </a:p>
          <a:p>
            <a:pPr lvl="1">
              <a:buFont typeface="Wingdings" panose="05000000000000000000" pitchFamily="2" charset="2"/>
              <a:buChar char="ü"/>
            </a:pPr>
            <a:r>
              <a:rPr lang="en-US" sz="1800" dirty="0">
                <a:solidFill>
                  <a:schemeClr val="tx2">
                    <a:lumMod val="75000"/>
                  </a:schemeClr>
                </a:solidFill>
              </a:rPr>
              <a:t>94% FSWs perceived ‘women should tolerate violence for the sake of children’</a:t>
            </a:r>
          </a:p>
          <a:p>
            <a:pPr lvl="1">
              <a:buFont typeface="Wingdings" panose="05000000000000000000" pitchFamily="2" charset="2"/>
              <a:buChar char="ü"/>
            </a:pPr>
            <a:r>
              <a:rPr lang="en-US" sz="1800" dirty="0">
                <a:solidFill>
                  <a:schemeClr val="tx2">
                    <a:lumMod val="75000"/>
                  </a:schemeClr>
                </a:solidFill>
              </a:rPr>
              <a:t>93% perceived ‘women should tolerate violence to keep her family together’</a:t>
            </a:r>
          </a:p>
          <a:p>
            <a:pPr lvl="1">
              <a:buFont typeface="Wingdings" panose="05000000000000000000" pitchFamily="2" charset="2"/>
              <a:buChar char="ü"/>
            </a:pPr>
            <a:r>
              <a:rPr lang="en-US" sz="1800" dirty="0">
                <a:solidFill>
                  <a:schemeClr val="tx2">
                    <a:lumMod val="75000"/>
                  </a:schemeClr>
                </a:solidFill>
              </a:rPr>
              <a:t>90% FSW perceived ‘women’s role in relationship is to serve her partner’</a:t>
            </a:r>
          </a:p>
          <a:p>
            <a:endParaRPr lang="en-IN" sz="1100" dirty="0"/>
          </a:p>
          <a:p>
            <a:r>
              <a:rPr lang="en-IN" sz="2000" dirty="0"/>
              <a:t>May have resulted in FSWs discounting many acts of violence   </a:t>
            </a:r>
            <a:endParaRPr lang="en-US" sz="2000" dirty="0"/>
          </a:p>
        </p:txBody>
      </p:sp>
      <p:sp>
        <p:nvSpPr>
          <p:cNvPr id="5" name="Rectangle 4"/>
          <p:cNvSpPr/>
          <p:nvPr/>
        </p:nvSpPr>
        <p:spPr>
          <a:xfrm>
            <a:off x="143538" y="144959"/>
            <a:ext cx="7148512" cy="769441"/>
          </a:xfrm>
          <a:prstGeom prst="rect">
            <a:avLst/>
          </a:prstGeom>
        </p:spPr>
        <p:txBody>
          <a:bodyPr wrap="square">
            <a:spAutoFit/>
          </a:bodyPr>
          <a:lstStyle/>
          <a:p>
            <a:r>
              <a:rPr lang="en-US" sz="2400" b="1" dirty="0">
                <a:solidFill>
                  <a:schemeClr val="bg1"/>
                </a:solidFill>
              </a:rPr>
              <a:t>Hypothesis 3:   </a:t>
            </a:r>
          </a:p>
          <a:p>
            <a:r>
              <a:rPr lang="en-US" sz="2000" b="1" i="1" dirty="0">
                <a:solidFill>
                  <a:schemeClr val="bg1"/>
                </a:solidFill>
              </a:rPr>
              <a:t>Female sex workers under-reported violence</a:t>
            </a:r>
            <a:endParaRPr lang="en-IN" sz="2000" b="1" i="1" dirty="0">
              <a:solidFill>
                <a:schemeClr val="bg1"/>
              </a:solidFill>
            </a:endParaRPr>
          </a:p>
        </p:txBody>
      </p:sp>
      <p:pic>
        <p:nvPicPr>
          <p:cNvPr id="2" name="Picture 1"/>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rcRect l="3043" t="13655" r="4545"/>
          <a:stretch/>
        </p:blipFill>
        <p:spPr>
          <a:xfrm>
            <a:off x="2229134" y="1143000"/>
            <a:ext cx="4410367" cy="2743200"/>
          </a:xfrm>
          <a:prstGeom prst="rect">
            <a:avLst/>
          </a:prstGeom>
        </p:spPr>
      </p:pic>
      <p:sp>
        <p:nvSpPr>
          <p:cNvPr id="6" name="Title 1"/>
          <p:cNvSpPr txBox="1">
            <a:spLocks/>
          </p:cNvSpPr>
          <p:nvPr/>
        </p:nvSpPr>
        <p:spPr>
          <a:xfrm>
            <a:off x="1463040" y="6395321"/>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7" name="Straight Connector 6"/>
          <p:cNvCxnSpPr/>
          <p:nvPr/>
        </p:nvCxnSpPr>
        <p:spPr>
          <a:xfrm>
            <a:off x="-5973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5532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894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348265" y="1102056"/>
            <a:ext cx="4719535" cy="5562600"/>
          </a:xfrm>
        </p:spPr>
        <p:txBody>
          <a:bodyPr>
            <a:normAutofit fontScale="92500" lnSpcReduction="10000"/>
          </a:bodyPr>
          <a:lstStyle/>
          <a:p>
            <a:r>
              <a:rPr lang="en-IN" sz="2400" dirty="0"/>
              <a:t>A sense of over-reporting of violence by men due to multiple reasons </a:t>
            </a:r>
          </a:p>
          <a:p>
            <a:endParaRPr lang="en-US" sz="1800" dirty="0"/>
          </a:p>
          <a:p>
            <a:r>
              <a:rPr lang="en-IN" sz="2400" dirty="0"/>
              <a:t>The discrepancy is an important standalone finding that demonstrates the complexities of doing interventions and research on relationships that are not socially sanctioned</a:t>
            </a:r>
          </a:p>
          <a:p>
            <a:endParaRPr lang="en-IN" sz="1800" dirty="0"/>
          </a:p>
          <a:p>
            <a:r>
              <a:rPr lang="en-IN" sz="2400" dirty="0"/>
              <a:t>The research highlights a whole range of new reporting biases </a:t>
            </a:r>
          </a:p>
          <a:p>
            <a:pPr lvl="1">
              <a:buFont typeface="Wingdings" panose="05000000000000000000" pitchFamily="2" charset="2"/>
              <a:buChar char="ü"/>
            </a:pPr>
            <a:r>
              <a:rPr lang="en-IN" sz="2000" dirty="0">
                <a:solidFill>
                  <a:schemeClr val="tx2">
                    <a:lumMod val="75000"/>
                  </a:schemeClr>
                </a:solidFill>
              </a:rPr>
              <a:t>need to further explore and understand</a:t>
            </a:r>
          </a:p>
          <a:p>
            <a:pPr lvl="1">
              <a:buFont typeface="Wingdings" panose="05000000000000000000" pitchFamily="2" charset="2"/>
              <a:buChar char="ü"/>
            </a:pPr>
            <a:r>
              <a:rPr lang="en-IN" sz="2000" dirty="0">
                <a:solidFill>
                  <a:schemeClr val="tx2">
                    <a:lumMod val="75000"/>
                  </a:schemeClr>
                </a:solidFill>
              </a:rPr>
              <a:t>apart from learning a lot about social expectations influencing behaviour, findings open up a new avenue to explore on normative reporting</a:t>
            </a:r>
            <a:endParaRPr lang="en-US" sz="2000" dirty="0">
              <a:solidFill>
                <a:schemeClr val="tx2">
                  <a:lumMod val="75000"/>
                </a:schemeClr>
              </a:solidFill>
            </a:endParaRPr>
          </a:p>
        </p:txBody>
      </p:sp>
      <p:sp>
        <p:nvSpPr>
          <p:cNvPr id="6" name="TextBox 5"/>
          <p:cNvSpPr txBox="1"/>
          <p:nvPr/>
        </p:nvSpPr>
        <p:spPr>
          <a:xfrm>
            <a:off x="202557" y="177225"/>
            <a:ext cx="6477000" cy="584775"/>
          </a:xfrm>
          <a:prstGeom prst="rect">
            <a:avLst/>
          </a:prstGeom>
          <a:noFill/>
        </p:spPr>
        <p:txBody>
          <a:bodyPr wrap="square" rtlCol="0">
            <a:spAutoFit/>
          </a:bodyPr>
          <a:lstStyle/>
          <a:p>
            <a:r>
              <a:rPr lang="en-US" sz="3200" b="1" dirty="0">
                <a:solidFill>
                  <a:schemeClr val="bg1"/>
                </a:solidFill>
              </a:rPr>
              <a:t>Take home messages….</a:t>
            </a:r>
            <a:endParaRPr lang="en-US" sz="3200" b="1" i="1" dirty="0">
              <a:solidFill>
                <a:schemeClr val="bg1"/>
              </a:solidFill>
            </a:endParaRPr>
          </a:p>
        </p:txBody>
      </p:sp>
      <p:pic>
        <p:nvPicPr>
          <p:cNvPr id="2" name="Picture 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0000" t="224" r="4971" b="-224"/>
          <a:stretch/>
        </p:blipFill>
        <p:spPr>
          <a:xfrm>
            <a:off x="304800" y="2009181"/>
            <a:ext cx="4043465" cy="3324819"/>
          </a:xfrm>
          <a:prstGeom prst="rect">
            <a:avLst/>
          </a:prstGeom>
        </p:spPr>
      </p:pic>
    </p:spTree>
    <p:extLst>
      <p:ext uri="{BB962C8B-B14F-4D97-AF65-F5344CB8AC3E}">
        <p14:creationId xmlns:p14="http://schemas.microsoft.com/office/powerpoint/2010/main" val="312269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411162"/>
          </a:xfrm>
        </p:spPr>
        <p:txBody>
          <a:bodyPr>
            <a:noAutofit/>
          </a:bodyPr>
          <a:lstStyle/>
          <a:p>
            <a:pPr algn="l"/>
            <a:r>
              <a:rPr lang="en-US" sz="3200" b="1" dirty="0">
                <a:solidFill>
                  <a:schemeClr val="bg1"/>
                </a:solidFill>
                <a:latin typeface="Arial" charset="0"/>
                <a:ea typeface="+mn-ea"/>
                <a:cs typeface="+mn-cs"/>
              </a:rPr>
              <a:t>Work in progress...</a:t>
            </a:r>
            <a:endParaRPr lang="en-IN" sz="3200" b="1" dirty="0">
              <a:solidFill>
                <a:schemeClr val="bg1"/>
              </a:solidFill>
              <a:latin typeface="Arial" charset="0"/>
              <a:ea typeface="+mn-ea"/>
              <a:cs typeface="+mn-cs"/>
            </a:endParaRPr>
          </a:p>
        </p:txBody>
      </p:sp>
      <p:sp>
        <p:nvSpPr>
          <p:cNvPr id="5" name="Content Placeholder 2"/>
          <p:cNvSpPr txBox="1">
            <a:spLocks/>
          </p:cNvSpPr>
          <p:nvPr/>
        </p:nvSpPr>
        <p:spPr>
          <a:xfrm>
            <a:off x="76200" y="1219200"/>
            <a:ext cx="5257800" cy="52578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fontAlgn="auto">
              <a:spcAft>
                <a:spcPts val="0"/>
              </a:spcAft>
            </a:pPr>
            <a:r>
              <a:rPr lang="en-US" dirty="0"/>
              <a:t>Further analysis of cognitive interviews to better understand the issue </a:t>
            </a:r>
          </a:p>
          <a:p>
            <a:pPr marL="0" indent="0" fontAlgn="auto">
              <a:spcAft>
                <a:spcPts val="0"/>
              </a:spcAft>
              <a:buNone/>
            </a:pPr>
            <a:endParaRPr lang="en-US" sz="1800" dirty="0"/>
          </a:p>
          <a:p>
            <a:r>
              <a:rPr lang="en-US" dirty="0"/>
              <a:t>Further exploration of the complexity of the relationship in midline qualitative research</a:t>
            </a:r>
          </a:p>
          <a:p>
            <a:pPr marL="0" indent="0">
              <a:buNone/>
            </a:pPr>
            <a:endParaRPr lang="en-US" sz="2300" dirty="0"/>
          </a:p>
          <a:p>
            <a:r>
              <a:rPr lang="en-US" dirty="0"/>
              <a:t>Use of alternative methodologies like Polling Booth Survey (PBS) to minimize the reporting bias </a:t>
            </a:r>
          </a:p>
          <a:p>
            <a:pPr marL="0" indent="0">
              <a:buNone/>
            </a:pPr>
            <a:endParaRPr lang="en-US" sz="1800" dirty="0"/>
          </a:p>
          <a:p>
            <a:r>
              <a:rPr lang="en-US" dirty="0"/>
              <a:t>Compare the violence estimates from face-to-face interview and PBS to arrive at the amount of under/over reporting of violence- </a:t>
            </a:r>
          </a:p>
          <a:p>
            <a:pPr lvl="1"/>
            <a:r>
              <a:rPr lang="en-US" dirty="0">
                <a:solidFill>
                  <a:schemeClr val="tx2"/>
                </a:solidFill>
              </a:rPr>
              <a:t>to be further used for estimating the intervention effect    </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l="1" r="22851"/>
          <a:stretch/>
        </p:blipFill>
        <p:spPr>
          <a:xfrm>
            <a:off x="5221405" y="1801502"/>
            <a:ext cx="3789578" cy="3363299"/>
          </a:xfrm>
          <a:prstGeom prst="rect">
            <a:avLst/>
          </a:prstGeom>
        </p:spPr>
      </p:pic>
      <p:sp>
        <p:nvSpPr>
          <p:cNvPr id="6" name="Title 1"/>
          <p:cNvSpPr txBox="1">
            <a:spLocks/>
          </p:cNvSpPr>
          <p:nvPr/>
        </p:nvSpPr>
        <p:spPr>
          <a:xfrm>
            <a:off x="1432560" y="6319121"/>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7" name="Straight Connector 6"/>
          <p:cNvCxnSpPr/>
          <p:nvPr/>
        </p:nvCxnSpPr>
        <p:spPr>
          <a:xfrm>
            <a:off x="-59730" y="64770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477000"/>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28600" y="5995955"/>
            <a:ext cx="8782383" cy="577081"/>
          </a:xfrm>
          <a:prstGeom prst="rect">
            <a:avLst/>
          </a:prstGeom>
          <a:noFill/>
        </p:spPr>
        <p:txBody>
          <a:bodyPr wrap="square" rtlCol="0">
            <a:spAutoFit/>
          </a:bodyPr>
          <a:lstStyle/>
          <a:p>
            <a:r>
              <a:rPr lang="en-IN" sz="1050" i="1" dirty="0" smtClean="0">
                <a:latin typeface="Corbel" panose="020B0503020204020204" pitchFamily="34" charset="0"/>
              </a:rPr>
              <a:t>Lowndes, CM et </a:t>
            </a:r>
            <a:r>
              <a:rPr lang="en-IN" sz="1050" i="1" dirty="0">
                <a:latin typeface="Corbel" panose="020B0503020204020204" pitchFamily="34" charset="0"/>
              </a:rPr>
              <a:t>al., (2011), Polling Booth Surveys: A Novel Approach for Reducing Social Desirability Bias in HIV-Related Behavioural Surveys in Resource-Poor Settings, AIDS </a:t>
            </a:r>
            <a:r>
              <a:rPr lang="en-IN" sz="1050" i="1" dirty="0" smtClean="0">
                <a:latin typeface="Corbel" panose="020B0503020204020204" pitchFamily="34" charset="0"/>
              </a:rPr>
              <a:t>Behaviour, </a:t>
            </a:r>
            <a:r>
              <a:rPr lang="en-IN" sz="1050" i="1" dirty="0">
                <a:latin typeface="Corbel" panose="020B0503020204020204" pitchFamily="34" charset="0"/>
              </a:rPr>
              <a:t>DOI 10.1007/s10461-011-0004-1</a:t>
            </a:r>
          </a:p>
          <a:p>
            <a:endParaRPr lang="en-IN" sz="1050" dirty="0"/>
          </a:p>
        </p:txBody>
      </p:sp>
    </p:spTree>
    <p:extLst>
      <p:ext uri="{BB962C8B-B14F-4D97-AF65-F5344CB8AC3E}">
        <p14:creationId xmlns:p14="http://schemas.microsoft.com/office/powerpoint/2010/main" val="29219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3064" y="1080448"/>
            <a:ext cx="4667536" cy="5625152"/>
          </a:xfrm>
        </p:spPr>
        <p:txBody>
          <a:bodyPr>
            <a:normAutofit/>
          </a:bodyPr>
          <a:lstStyle/>
          <a:p>
            <a:r>
              <a:rPr lang="en-US" altLang="en-US" sz="2000" dirty="0">
                <a:latin typeface="Calibri (body)"/>
              </a:rPr>
              <a:t>PBS is a refined method over the </a:t>
            </a:r>
            <a:r>
              <a:rPr lang="en-IN" altLang="en-US" sz="2000" dirty="0">
                <a:latin typeface="Calibri (body)"/>
              </a:rPr>
              <a:t>face-to-face interview to </a:t>
            </a:r>
            <a:r>
              <a:rPr lang="en-US" sz="2000" dirty="0">
                <a:latin typeface="Calibri (body)"/>
              </a:rPr>
              <a:t>collect information on behaviour and practices related to sensitive issues influenced by social desirability bias</a:t>
            </a:r>
          </a:p>
          <a:p>
            <a:endParaRPr lang="en-US" sz="1400" dirty="0">
              <a:latin typeface="Calibri (body)"/>
            </a:endParaRPr>
          </a:p>
          <a:p>
            <a:r>
              <a:rPr lang="en-US" altLang="en-US" sz="2000" dirty="0">
                <a:latin typeface="Calibri (body)"/>
              </a:rPr>
              <a:t>It is a group interview method which involves confidential reporting through putting the responses in a ballot box</a:t>
            </a:r>
          </a:p>
          <a:p>
            <a:endParaRPr lang="en-IN" altLang="en-US" sz="1400" dirty="0">
              <a:latin typeface="Calibri (body)"/>
            </a:endParaRPr>
          </a:p>
          <a:p>
            <a:r>
              <a:rPr lang="en-US" sz="2000" dirty="0">
                <a:latin typeface="Calibri (body)"/>
              </a:rPr>
              <a:t>As a result of group approach, responses remain anonymous and unlinked resulting into more accurate responses</a:t>
            </a:r>
          </a:p>
          <a:p>
            <a:pPr lvl="1"/>
            <a:r>
              <a:rPr lang="en-US" sz="1600" dirty="0">
                <a:latin typeface="Calibri (body)"/>
              </a:rPr>
              <a:t>reduced social desirability bias in responses</a:t>
            </a:r>
          </a:p>
          <a:p>
            <a:pPr lvl="1"/>
            <a:endParaRPr lang="en-US" sz="1600" dirty="0">
              <a:latin typeface="Calibri (body)"/>
            </a:endParaRPr>
          </a:p>
          <a:p>
            <a:endParaRPr lang="en-US" sz="2000" dirty="0">
              <a:latin typeface="Calibri (body)"/>
            </a:endParaRPr>
          </a:p>
          <a:p>
            <a:endParaRPr lang="en-IN" sz="2000" dirty="0">
              <a:latin typeface="Calibri (body)"/>
            </a:endParaRPr>
          </a:p>
        </p:txBody>
      </p:sp>
      <p:pic>
        <p:nvPicPr>
          <p:cNvPr id="1026" name="Picture 2"/>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4953000" y="1219200"/>
            <a:ext cx="3873194" cy="2904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a:xfrm>
            <a:off x="1432560" y="6428305"/>
            <a:ext cx="6186698" cy="49315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1050" dirty="0"/>
              <a:t>SAMVEDANA PLUS | Preventing Intimate Partner Violence Against Female Sex Workers</a:t>
            </a:r>
            <a:r>
              <a:rPr lang="en-US" sz="1050" b="1" dirty="0"/>
              <a:t/>
            </a:r>
            <a:br>
              <a:rPr lang="en-US" sz="1050" b="1" dirty="0"/>
            </a:br>
            <a:endParaRPr lang="en-US" sz="1050" dirty="0"/>
          </a:p>
        </p:txBody>
      </p:sp>
      <p:cxnSp>
        <p:nvCxnSpPr>
          <p:cNvPr id="7" name="Straight Connector 6"/>
          <p:cNvCxnSpPr/>
          <p:nvPr/>
        </p:nvCxnSpPr>
        <p:spPr>
          <a:xfrm>
            <a:off x="-59730" y="6586184"/>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34200" y="6586184"/>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pic>
        <p:nvPicPr>
          <p:cNvPr id="9" name="Picture 8" descr="C:\Users\shyro\Desktop\101MSDC\DSC0052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7254" y="4381923"/>
            <a:ext cx="1942343" cy="1295400"/>
          </a:xfrm>
          <a:prstGeom prst="rect">
            <a:avLst/>
          </a:prstGeom>
          <a:noFill/>
          <a:ln>
            <a:noFill/>
          </a:ln>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3770" y="4405095"/>
            <a:ext cx="1917291" cy="1272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5280" y="5482889"/>
            <a:ext cx="1148634" cy="982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
        <p:nvSpPr>
          <p:cNvPr id="5" name="Rectangle 4"/>
          <p:cNvSpPr/>
          <p:nvPr/>
        </p:nvSpPr>
        <p:spPr>
          <a:xfrm>
            <a:off x="93980" y="253425"/>
            <a:ext cx="5695790" cy="584775"/>
          </a:xfrm>
          <a:prstGeom prst="rect">
            <a:avLst/>
          </a:prstGeom>
        </p:spPr>
        <p:txBody>
          <a:bodyPr wrap="none">
            <a:spAutoFit/>
          </a:bodyPr>
          <a:lstStyle/>
          <a:p>
            <a:r>
              <a:rPr lang="en-US" sz="3200" b="1" dirty="0">
                <a:solidFill>
                  <a:schemeClr val="bg1"/>
                </a:solidFill>
              </a:rPr>
              <a:t>Pooling Booth Survey (PBS)</a:t>
            </a:r>
            <a:endParaRPr lang="en-IN" sz="3200" b="1" dirty="0">
              <a:solidFill>
                <a:schemeClr val="bg1"/>
              </a:solidFill>
            </a:endParaRPr>
          </a:p>
        </p:txBody>
      </p:sp>
    </p:spTree>
    <p:extLst>
      <p:ext uri="{BB962C8B-B14F-4D97-AF65-F5344CB8AC3E}">
        <p14:creationId xmlns:p14="http://schemas.microsoft.com/office/powerpoint/2010/main" val="143798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799" y="130314"/>
            <a:ext cx="2734979" cy="707886"/>
          </a:xfrm>
          <a:prstGeom prst="rect">
            <a:avLst/>
          </a:prstGeom>
        </p:spPr>
        <p:txBody>
          <a:bodyPr wrap="none">
            <a:spAutoFit/>
          </a:bodyPr>
          <a:lstStyle/>
          <a:p>
            <a:r>
              <a:rPr lang="en-IN" sz="4000" b="1" dirty="0">
                <a:solidFill>
                  <a:schemeClr val="bg1"/>
                </a:solidFill>
                <a:latin typeface="+mj-lt"/>
                <a:ea typeface="+mj-ea"/>
                <a:cs typeface="+mj-cs"/>
              </a:rPr>
              <a:t>THANK YOU</a:t>
            </a:r>
            <a:endParaRPr lang="en-US" sz="4000" b="1" dirty="0">
              <a:solidFill>
                <a:schemeClr val="bg1"/>
              </a:solidFill>
              <a:latin typeface="+mj-lt"/>
              <a:ea typeface="+mj-ea"/>
              <a:cs typeface="+mj-cs"/>
            </a:endParaRPr>
          </a:p>
        </p:txBody>
      </p:sp>
      <p:pic>
        <p:nvPicPr>
          <p:cNvPr id="6" name="Content Placeholder 3"/>
          <p:cNvPicPr>
            <a:picLocks noGrp="1" noChangeAspect="1"/>
          </p:cNvPicPr>
          <p:nvPr>
            <p:ph sz="half" idx="1"/>
          </p:nvPr>
        </p:nvPicPr>
        <p:blipFill>
          <a:blip r:embed="rId2" cstate="print"/>
          <a:stretch>
            <a:fillRect/>
          </a:stretch>
        </p:blipFill>
        <p:spPr bwMode="auto">
          <a:xfrm>
            <a:off x="2158151" y="1443660"/>
            <a:ext cx="4928449" cy="4118940"/>
          </a:xfrm>
          <a:prstGeom prst="rect">
            <a:avLst/>
          </a:prstGeom>
          <a:noFill/>
          <a:ln w="9525">
            <a:noFill/>
            <a:miter lim="800000"/>
            <a:headEnd/>
            <a:tailEnd/>
          </a:ln>
        </p:spPr>
      </p:pic>
      <p:sp>
        <p:nvSpPr>
          <p:cNvPr id="7" name="Title 1"/>
          <p:cNvSpPr txBox="1">
            <a:spLocks/>
          </p:cNvSpPr>
          <p:nvPr/>
        </p:nvSpPr>
        <p:spPr>
          <a:xfrm>
            <a:off x="1540466" y="5829000"/>
            <a:ext cx="6186698" cy="49315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050"/>
              <a:t>SAMVEDANA PLUS | Preventing Intimate Partner Violence Against Female Sex Workers</a:t>
            </a:r>
            <a:r>
              <a:rPr lang="en-US" sz="1050" b="1"/>
              <a:t/>
            </a:r>
            <a:br>
              <a:rPr lang="en-US" sz="1050" b="1"/>
            </a:br>
            <a:endParaRPr lang="en-US" sz="1050" dirty="0"/>
          </a:p>
        </p:txBody>
      </p:sp>
      <p:pic>
        <p:nvPicPr>
          <p:cNvPr id="8" name="Content Placeholder 3" descr="chaitanya logo"/>
          <p:cNvPicPr>
            <a:picLocks noGrp="1"/>
          </p:cNvPicPr>
          <p:nvPr/>
        </p:nvPicPr>
        <p:blipFill rotWithShape="1">
          <a:blip r:embed="rId3" cstate="screen">
            <a:extLst>
              <a:ext uri="{28A0092B-C50C-407E-A947-70E740481C1C}">
                <a14:useLocalDpi xmlns:a14="http://schemas.microsoft.com/office/drawing/2010/main"/>
              </a:ext>
            </a:extLst>
          </a:blip>
          <a:srcRect/>
          <a:stretch/>
        </p:blipFill>
        <p:spPr bwMode="auto">
          <a:xfrm>
            <a:off x="6780908" y="6135585"/>
            <a:ext cx="730381" cy="593978"/>
          </a:xfrm>
          <a:prstGeom prst="rect">
            <a:avLst/>
          </a:prstGeom>
          <a:ln>
            <a:headEnd/>
            <a:tailEnd/>
          </a:ln>
        </p:spPr>
      </p:pic>
      <p:pic>
        <p:nvPicPr>
          <p:cNvPr id="9" name="Picture 8" descr="Strive Logo-0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25640" y="6185156"/>
            <a:ext cx="2123845" cy="531411"/>
          </a:xfrm>
          <a:prstGeom prst="rect">
            <a:avLst/>
          </a:prstGeom>
        </p:spPr>
      </p:pic>
      <p:pic>
        <p:nvPicPr>
          <p:cNvPr id="10" name="Picture 9" descr="University of Manitoba-01.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07111" y="6172200"/>
            <a:ext cx="1598489" cy="532078"/>
          </a:xfrm>
          <a:prstGeom prst="rect">
            <a:avLst/>
          </a:prstGeom>
        </p:spPr>
      </p:pic>
      <p:pic>
        <p:nvPicPr>
          <p:cNvPr id="11" name="Picture 10" descr="WhatWorks [GLOBAL PROGRAMME].jpg"/>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833120" y="6178941"/>
            <a:ext cx="1308986" cy="532078"/>
          </a:xfrm>
          <a:prstGeom prst="rect">
            <a:avLst/>
          </a:prstGeom>
        </p:spPr>
      </p:pic>
      <p:cxnSp>
        <p:nvCxnSpPr>
          <p:cNvPr id="12" name="Straight Connector 11"/>
          <p:cNvCxnSpPr/>
          <p:nvPr/>
        </p:nvCxnSpPr>
        <p:spPr>
          <a:xfrm>
            <a:off x="9720" y="5985075"/>
            <a:ext cx="2189378"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010400" y="6021339"/>
            <a:ext cx="2133600" cy="0"/>
          </a:xfrm>
          <a:prstGeom prst="line">
            <a:avLst/>
          </a:prstGeom>
          <a:ln w="6350">
            <a:solidFill>
              <a:srgbClr val="E74E10"/>
            </a:solidFill>
            <a:prstDash val="sysDash"/>
          </a:ln>
        </p:spPr>
        <p:style>
          <a:lnRef idx="1">
            <a:schemeClr val="accent1"/>
          </a:lnRef>
          <a:fillRef idx="0">
            <a:schemeClr val="accent1"/>
          </a:fillRef>
          <a:effectRef idx="0">
            <a:schemeClr val="accent1"/>
          </a:effectRef>
          <a:fontRef idx="minor">
            <a:schemeClr val="tx1"/>
          </a:fontRef>
        </p:style>
      </p:cxnSp>
      <p:pic>
        <p:nvPicPr>
          <p:cNvPr id="14" name="Picture 13" descr="LSTHM.jp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72551" y="6160876"/>
            <a:ext cx="914400" cy="609600"/>
          </a:xfrm>
          <a:prstGeom prst="rect">
            <a:avLst/>
          </a:prstGeom>
        </p:spPr>
      </p:pic>
      <p:pic>
        <p:nvPicPr>
          <p:cNvPr id="3074" name="Picture 2" descr="Image result for logo of UKAID"/>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1245" t="10005" r="9989" b="8801"/>
          <a:stretch/>
        </p:blipFill>
        <p:spPr bwMode="auto">
          <a:xfrm>
            <a:off x="7671649" y="6088040"/>
            <a:ext cx="634151" cy="694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643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26069</TotalTime>
  <Words>1410</Words>
  <Application>Microsoft Office PowerPoint</Application>
  <PresentationFormat>On-screen Show (4:3)</PresentationFormat>
  <Paragraphs>165</Paragraphs>
  <Slides>17</Slides>
  <Notes>12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SAMVEDANA PLUS | Preventing Intimate Partner Violence Against Female Sex Workers </vt:lpstr>
      <vt:lpstr>PowerPoint Presentation</vt:lpstr>
      <vt:lpstr>Evaluation design</vt:lpstr>
      <vt:lpstr>Data </vt:lpstr>
      <vt:lpstr>PowerPoint Presentation</vt:lpstr>
      <vt:lpstr>PowerPoint Presentation</vt:lpstr>
      <vt:lpstr>How to explain the anomaly?</vt:lpstr>
      <vt:lpstr>PowerPoint Presentation</vt:lpstr>
      <vt:lpstr>PowerPoint Presentation</vt:lpstr>
      <vt:lpstr>PowerPoint Presentation</vt:lpstr>
      <vt:lpstr>PowerPoint Presentation</vt:lpstr>
      <vt:lpstr>Hypothesis 2:    The respondents misunderstood the questions</vt:lpstr>
      <vt:lpstr>PowerPoint Presentation</vt:lpstr>
      <vt:lpstr>PowerPoint Presentation</vt:lpstr>
      <vt:lpstr>Work in progress...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REYNOLD</dc:creator>
  <cp:lastModifiedBy>Ravi</cp:lastModifiedBy>
  <cp:revision>1068</cp:revision>
  <cp:lastPrinted>1601-01-01T00:00:00Z</cp:lastPrinted>
  <dcterms:created xsi:type="dcterms:W3CDTF">1601-01-01T00:00:00Z</dcterms:created>
  <dcterms:modified xsi:type="dcterms:W3CDTF">2016-09-09T05:53:59Z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